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  <p:sldMasterId id="2147483670" r:id="rId3"/>
  </p:sldMasterIdLst>
  <p:notesMasterIdLst>
    <p:notesMasterId r:id="rId45"/>
  </p:notesMasterIdLst>
  <p:handoutMasterIdLst>
    <p:handoutMasterId r:id="rId46"/>
  </p:handoutMasterIdLst>
  <p:sldIdLst>
    <p:sldId id="274" r:id="rId4"/>
    <p:sldId id="276" r:id="rId5"/>
    <p:sldId id="586" r:id="rId6"/>
    <p:sldId id="609" r:id="rId7"/>
    <p:sldId id="610" r:id="rId8"/>
    <p:sldId id="611" r:id="rId9"/>
    <p:sldId id="612" r:id="rId10"/>
    <p:sldId id="613" r:id="rId11"/>
    <p:sldId id="614" r:id="rId12"/>
    <p:sldId id="615" r:id="rId13"/>
    <p:sldId id="616" r:id="rId14"/>
    <p:sldId id="617" r:id="rId15"/>
    <p:sldId id="618" r:id="rId16"/>
    <p:sldId id="619" r:id="rId17"/>
    <p:sldId id="543" r:id="rId18"/>
    <p:sldId id="570" r:id="rId19"/>
    <p:sldId id="519" r:id="rId20"/>
    <p:sldId id="606" r:id="rId21"/>
    <p:sldId id="607" r:id="rId22"/>
    <p:sldId id="620" r:id="rId23"/>
    <p:sldId id="628" r:id="rId24"/>
    <p:sldId id="555" r:id="rId25"/>
    <p:sldId id="608" r:id="rId26"/>
    <p:sldId id="558" r:id="rId27"/>
    <p:sldId id="590" r:id="rId28"/>
    <p:sldId id="592" r:id="rId29"/>
    <p:sldId id="621" r:id="rId30"/>
    <p:sldId id="580" r:id="rId31"/>
    <p:sldId id="581" r:id="rId32"/>
    <p:sldId id="622" r:id="rId33"/>
    <p:sldId id="626" r:id="rId34"/>
    <p:sldId id="627" r:id="rId35"/>
    <p:sldId id="602" r:id="rId36"/>
    <p:sldId id="603" r:id="rId37"/>
    <p:sldId id="624" r:id="rId38"/>
    <p:sldId id="625" r:id="rId39"/>
    <p:sldId id="604" r:id="rId40"/>
    <p:sldId id="457" r:id="rId41"/>
    <p:sldId id="587" r:id="rId42"/>
    <p:sldId id="588" r:id="rId43"/>
    <p:sldId id="589" r:id="rId44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BD06E64D-76A5-454E-9796-2017EAC3F2F7}">
          <p14:sldIdLst>
            <p14:sldId id="274"/>
            <p14:sldId id="276"/>
            <p14:sldId id="586"/>
          </p14:sldIdLst>
        </p14:section>
        <p14:section name="App to DB Connection" id="{D5A64313-C9C3-4E40-97F6-0EA6B6BE9E9E}">
          <p14:sldIdLst>
            <p14:sldId id="609"/>
            <p14:sldId id="610"/>
            <p14:sldId id="611"/>
            <p14:sldId id="612"/>
          </p14:sldIdLst>
        </p14:section>
        <p14:section name="App to DB Demo" id="{F07C4025-16DE-4CDE-B6E9-00341ADE24AE}">
          <p14:sldIdLst>
            <p14:sldId id="613"/>
            <p14:sldId id="614"/>
            <p14:sldId id="615"/>
            <p14:sldId id="616"/>
            <p14:sldId id="617"/>
            <p14:sldId id="618"/>
            <p14:sldId id="619"/>
          </p14:sldIdLst>
        </p14:section>
        <p14:section name="JDBC Essentials" id="{813DF7E2-74AB-4E3A-9B46-2566DC216237}">
          <p14:sldIdLst>
            <p14:sldId id="543"/>
            <p14:sldId id="570"/>
            <p14:sldId id="519"/>
            <p14:sldId id="606"/>
            <p14:sldId id="607"/>
            <p14:sldId id="620"/>
            <p14:sldId id="628"/>
            <p14:sldId id="555"/>
            <p14:sldId id="608"/>
            <p14:sldId id="558"/>
          </p14:sldIdLst>
        </p14:section>
        <p14:section name="Неозаглавена секция" id="{833A95FA-3C83-46D3-A528-7547F0EA29AC}">
          <p14:sldIdLst>
            <p14:sldId id="590"/>
            <p14:sldId id="592"/>
            <p14:sldId id="621"/>
          </p14:sldIdLst>
        </p14:section>
        <p14:section name="SQL Injection" id="{1D6894C9-1629-4727-B9E3-7E0E7BBA9542}">
          <p14:sldIdLst>
            <p14:sldId id="580"/>
            <p14:sldId id="581"/>
            <p14:sldId id="622"/>
            <p14:sldId id="626"/>
            <p14:sldId id="627"/>
          </p14:sldIdLst>
        </p14:section>
        <p14:section name="Advanced Concepts" id="{B7431195-3A81-4120-A56C-4871F5B787EB}">
          <p14:sldIdLst>
            <p14:sldId id="602"/>
            <p14:sldId id="603"/>
            <p14:sldId id="624"/>
            <p14:sldId id="625"/>
            <p14:sldId id="604"/>
          </p14:sldIdLst>
        </p14:section>
        <p14:section name="Summary" id="{E091B124-099C-4C56-B59F-ECF8C553BAEE}">
          <p14:sldIdLst>
            <p14:sldId id="457"/>
            <p14:sldId id="587"/>
            <p14:sldId id="588"/>
            <p14:sldId id="58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CD60"/>
    <a:srgbClr val="BD9F4B"/>
    <a:srgbClr val="89C44B"/>
    <a:srgbClr val="00B0F0"/>
    <a:srgbClr val="92D050"/>
    <a:srgbClr val="FF5050"/>
    <a:srgbClr val="CC0000"/>
    <a:srgbClr val="E85C0E"/>
    <a:srgbClr val="FBEEDC"/>
    <a:srgbClr val="F0A22E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74" autoAdjust="0"/>
    <p:restoredTop sz="92506" autoAdjust="0"/>
  </p:normalViewPr>
  <p:slideViewPr>
    <p:cSldViewPr>
      <p:cViewPr varScale="1">
        <p:scale>
          <a:sx n="80" d="100"/>
          <a:sy n="80" d="100"/>
        </p:scale>
        <p:origin x="552" y="62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3" Type="http://schemas.openxmlformats.org/officeDocument/2006/relationships/slideMaster" Target="slideMasters/slideMaster2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commentAuthors" Target="commentAuthors.xml"/><Relationship Id="rId50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handoutMaster" Target="handoutMasters/handoutMaster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slide" Target="slides/slide38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microsoft.com/office/2015/10/relationships/revisionInfo" Target="revisionInfo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presProps" Target="presProps.xml"/><Relationship Id="rId8" Type="http://schemas.openxmlformats.org/officeDocument/2006/relationships/slide" Target="slides/slide5.xml"/><Relationship Id="rId51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3/12/2018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3/12/2018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1515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08497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34568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© Software University Foundation – </a:t>
            </a:r>
            <a:r>
              <a:rPr lang="en-US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>
              <a:solidFill>
                <a:prstClr val="black"/>
              </a:solidFill>
            </a:endParaRPr>
          </a:p>
          <a:p>
            <a:r>
              <a:rPr lang="en-US">
                <a:solidFill>
                  <a:prstClr val="black"/>
                </a:solidFill>
              </a:rPr>
              <a:t>This work is licensed under the </a:t>
            </a:r>
            <a:r>
              <a:rPr lang="en-US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noProof="1">
                <a:solidFill>
                  <a:prstClr val="black"/>
                </a:solidFill>
              </a:rPr>
              <a:t> </a:t>
            </a:r>
            <a:r>
              <a:rPr lang="en-US">
                <a:solidFill>
                  <a:prstClr val="black"/>
                </a:solidFill>
              </a:rPr>
              <a:t>license.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34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59208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© Software University Foundation – </a:t>
            </a:r>
            <a:r>
              <a:rPr lang="en-US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>
              <a:solidFill>
                <a:prstClr val="black"/>
              </a:solidFill>
            </a:endParaRPr>
          </a:p>
          <a:p>
            <a:r>
              <a:rPr lang="en-US">
                <a:solidFill>
                  <a:prstClr val="black"/>
                </a:solidFill>
              </a:rPr>
              <a:t>This work is licensed under the </a:t>
            </a:r>
            <a:r>
              <a:rPr lang="en-US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noProof="1">
                <a:solidFill>
                  <a:prstClr val="black"/>
                </a:solidFill>
              </a:rPr>
              <a:t> </a:t>
            </a:r>
            <a:r>
              <a:rPr lang="en-US">
                <a:solidFill>
                  <a:prstClr val="black"/>
                </a:solidFill>
              </a:rPr>
              <a:t>license.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35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62538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© Software University Foundation – </a:t>
            </a:r>
            <a:r>
              <a:rPr lang="en-US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>
              <a:solidFill>
                <a:prstClr val="black"/>
              </a:solidFill>
            </a:endParaRPr>
          </a:p>
          <a:p>
            <a:r>
              <a:rPr lang="en-US">
                <a:solidFill>
                  <a:prstClr val="black"/>
                </a:solidFill>
              </a:rPr>
              <a:t>This work is licensed under the </a:t>
            </a:r>
            <a:r>
              <a:rPr lang="en-US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noProof="1">
                <a:solidFill>
                  <a:prstClr val="black"/>
                </a:solidFill>
              </a:rPr>
              <a:t> </a:t>
            </a:r>
            <a:r>
              <a:rPr lang="en-US">
                <a:solidFill>
                  <a:prstClr val="black"/>
                </a:solidFill>
              </a:rPr>
              <a:t>license.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36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35904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© Software University Foundation – </a:t>
            </a:r>
            <a:r>
              <a:rPr lang="en-US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>
              <a:solidFill>
                <a:prstClr val="black"/>
              </a:solidFill>
            </a:endParaRPr>
          </a:p>
          <a:p>
            <a:r>
              <a:rPr lang="en-US">
                <a:solidFill>
                  <a:prstClr val="black"/>
                </a:solidFill>
              </a:rPr>
              <a:t>This work is licensed under the </a:t>
            </a:r>
            <a:r>
              <a:rPr lang="en-US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noProof="1">
                <a:solidFill>
                  <a:prstClr val="black"/>
                </a:solidFill>
              </a:rPr>
              <a:t> </a:t>
            </a:r>
            <a:r>
              <a:rPr lang="en-US">
                <a:solidFill>
                  <a:prstClr val="black"/>
                </a:solidFill>
              </a:rPr>
              <a:t>license.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37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00012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4564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39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63659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11917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64017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7497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68717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92444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	</a:t>
            </a:r>
            <a:endParaRPr lang="bg-B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06793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	</a:t>
            </a:r>
            <a:endParaRPr lang="bg-B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07796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	</a:t>
            </a:r>
            <a:endParaRPr lang="bg-B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10667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	</a:t>
            </a:r>
            <a:endParaRPr lang="bg-B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95053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29990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3" Type="http://schemas.openxmlformats.org/officeDocument/2006/relationships/image" Target="../media/image3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74226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340071"/>
            <a:ext cx="2050131" cy="512532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7" name="Rectangle 16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461009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3/12/2018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828212" y="337659"/>
            <a:ext cx="2175525" cy="5438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828212" y="337659"/>
            <a:ext cx="2175525" cy="5438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 userDrawn="1"/>
        </p:nvSpPr>
        <p:spPr>
          <a:xfrm rot="20967018">
            <a:off x="52437" y="3176455"/>
            <a:ext cx="7313295" cy="1261884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0000" b="1" kern="1200" noProof="0" dirty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Questions?</a:t>
            </a:r>
            <a:endParaRPr lang="en-US" sz="100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340071"/>
            <a:ext cx="2050131" cy="512532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2058206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4380" y="71439"/>
            <a:ext cx="8735325" cy="9096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31688" y="1268414"/>
            <a:ext cx="5561151" cy="53292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5986" y="1268414"/>
            <a:ext cx="5561151" cy="53292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565629645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7884758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3/12/2018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828212" y="337659"/>
            <a:ext cx="2175525" cy="5438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651296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3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3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828212" y="337659"/>
            <a:ext cx="2175525" cy="5438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58495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3/12/2018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68" r:id="rId5"/>
    <p:sldLayoutId id="2147483669" r:id="rId6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3/12/2018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8825565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softuni.org/" TargetMode="External"/><Relationship Id="rId5" Type="http://schemas.openxmlformats.org/officeDocument/2006/relationships/image" Target="../media/image8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sv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slide" Target="slide25.xml"/><Relationship Id="rId18" Type="http://schemas.openxmlformats.org/officeDocument/2006/relationships/image" Target="../media/image18.png"/><Relationship Id="rId3" Type="http://schemas.openxmlformats.org/officeDocument/2006/relationships/image" Target="../media/image11.png"/><Relationship Id="rId7" Type="http://schemas.openxmlformats.org/officeDocument/2006/relationships/slide" Target="slide8.xml"/><Relationship Id="rId12" Type="http://schemas.openxmlformats.org/officeDocument/2006/relationships/image" Target="../media/image16.png"/><Relationship Id="rId17" Type="http://schemas.openxmlformats.org/officeDocument/2006/relationships/image" Target="../media/image170.png"/><Relationship Id="rId2" Type="http://schemas.openxmlformats.org/officeDocument/2006/relationships/notesSlide" Target="../notesSlides/notesSlide2.xml"/><Relationship Id="rId16" Type="http://schemas.openxmlformats.org/officeDocument/2006/relationships/slide" Target="slide28.xml"/><Relationship Id="rId20" Type="http://schemas.openxmlformats.org/officeDocument/2006/relationships/image" Target="../media/image1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50.png"/><Relationship Id="rId5" Type="http://schemas.openxmlformats.org/officeDocument/2006/relationships/image" Target="../media/image13.png"/><Relationship Id="rId15" Type="http://schemas.openxmlformats.org/officeDocument/2006/relationships/image" Target="../media/image17.png"/><Relationship Id="rId10" Type="http://schemas.openxmlformats.org/officeDocument/2006/relationships/slide" Target="slide15.xml"/><Relationship Id="rId19" Type="http://schemas.openxmlformats.org/officeDocument/2006/relationships/slide" Target="slide33.xml"/><Relationship Id="rId4" Type="http://schemas.openxmlformats.org/officeDocument/2006/relationships/slide" Target="slide4.xml"/><Relationship Id="rId9" Type="http://schemas.openxmlformats.org/officeDocument/2006/relationships/image" Target="../media/image15.png"/><Relationship Id="rId14" Type="http://schemas.openxmlformats.org/officeDocument/2006/relationships/image" Target="../media/image160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dev.mysql.com/downloads/connector/j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hyperlink" Target="http://www.indeavr.com/" TargetMode="External"/><Relationship Id="rId13" Type="http://schemas.openxmlformats.org/officeDocument/2006/relationships/image" Target="../media/image38.png"/><Relationship Id="rId18" Type="http://schemas.openxmlformats.org/officeDocument/2006/relationships/hyperlink" Target="https://netpeak.net/" TargetMode="External"/><Relationship Id="rId3" Type="http://schemas.openxmlformats.org/officeDocument/2006/relationships/hyperlink" Target="https://softuni.bg/courses/databases-advanced-hibernate" TargetMode="External"/><Relationship Id="rId7" Type="http://schemas.openxmlformats.org/officeDocument/2006/relationships/image" Target="../media/image35.png"/><Relationship Id="rId12" Type="http://schemas.openxmlformats.org/officeDocument/2006/relationships/hyperlink" Target="http://www.superhosting.bg/" TargetMode="External"/><Relationship Id="rId17" Type="http://schemas.openxmlformats.org/officeDocument/2006/relationships/image" Target="../media/image40.png"/><Relationship Id="rId2" Type="http://schemas.openxmlformats.org/officeDocument/2006/relationships/notesSlide" Target="../notesSlides/notesSlide17.xml"/><Relationship Id="rId16" Type="http://schemas.openxmlformats.org/officeDocument/2006/relationships/hyperlink" Target="http://www.softwaregroup-bg.com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smartit.bg/" TargetMode="External"/><Relationship Id="rId11" Type="http://schemas.openxmlformats.org/officeDocument/2006/relationships/image" Target="../media/image37.png"/><Relationship Id="rId5" Type="http://schemas.openxmlformats.org/officeDocument/2006/relationships/image" Target="../media/image34.png"/><Relationship Id="rId15" Type="http://schemas.openxmlformats.org/officeDocument/2006/relationships/image" Target="../media/image39.png"/><Relationship Id="rId10" Type="http://schemas.openxmlformats.org/officeDocument/2006/relationships/hyperlink" Target="http://www.infragistics.com/" TargetMode="External"/><Relationship Id="rId19" Type="http://schemas.openxmlformats.org/officeDocument/2006/relationships/image" Target="../media/image41.png"/><Relationship Id="rId4" Type="http://schemas.openxmlformats.org/officeDocument/2006/relationships/hyperlink" Target="http://xs-software.com/" TargetMode="External"/><Relationship Id="rId9" Type="http://schemas.openxmlformats.org/officeDocument/2006/relationships/image" Target="../media/image36.png"/><Relationship Id="rId14" Type="http://schemas.openxmlformats.org/officeDocument/2006/relationships/hyperlink" Target="http://www.telenor.bg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reativecommons.org/licenses/by-nc-sa/3.0/deed.en_US" TargetMode="External"/><Relationship Id="rId5" Type="http://schemas.openxmlformats.org/officeDocument/2006/relationships/hyperlink" Target="http://telerikacademy.com/Courses/Courses/Details/185" TargetMode="External"/><Relationship Id="rId4" Type="http://schemas.openxmlformats.org/officeDocument/2006/relationships/image" Target="../media/image8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hyperlink" Target="http://softuni.org/" TargetMode="External"/><Relationship Id="rId7" Type="http://schemas.openxmlformats.org/officeDocument/2006/relationships/image" Target="../media/image42.png"/><Relationship Id="rId12" Type="http://schemas.openxmlformats.org/officeDocument/2006/relationships/image" Target="../media/image4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44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43.png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://www.facebook.com/SoftwareUniversity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bg/trainings/1734/databases-frameworks-hibernate-and-spring-data-october-2017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580708" y="914400"/>
            <a:ext cx="7035859" cy="1087372"/>
          </a:xfrm>
        </p:spPr>
        <p:txBody>
          <a:bodyPr>
            <a:normAutofit/>
          </a:bodyPr>
          <a:lstStyle/>
          <a:p>
            <a:r>
              <a:rPr lang="en-GB" dirty="0"/>
              <a:t>DB Apps Introduction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5484811" y="1781599"/>
            <a:ext cx="6131755" cy="1191036"/>
          </a:xfrm>
        </p:spPr>
        <p:txBody>
          <a:bodyPr>
            <a:noAutofit/>
          </a:bodyPr>
          <a:lstStyle/>
          <a:p>
            <a:r>
              <a:rPr lang="en-US" sz="3200" dirty="0"/>
              <a:t>Connecting via JDBC, Executing Statements, SQL Injection,</a:t>
            </a:r>
          </a:p>
          <a:p>
            <a:r>
              <a:rPr lang="en-US" sz="3200" dirty="0"/>
              <a:t>Advanced Concepts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419600"/>
            <a:ext cx="3187613" cy="525135"/>
          </a:xfrm>
        </p:spPr>
        <p:txBody>
          <a:bodyPr/>
          <a:lstStyle/>
          <a:p>
            <a:r>
              <a:rPr lang="en-US" dirty="0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4889499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http://softuni.bg</a:t>
            </a:r>
            <a:endParaRPr lang="en-US" dirty="0"/>
          </a:p>
        </p:txBody>
      </p:sp>
      <p:pic>
        <p:nvPicPr>
          <p:cNvPr id="1028" name="Picture 4" title="CC-BY-NC-SA License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983" y="29726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5" name="Picture 2">
            <a:hlinkClick r:id="rId6" tooltip="Software University Foundation"/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25157" y="1853373"/>
            <a:ext cx="2172351" cy="543087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816004" y="4034418"/>
            <a:ext cx="2133598" cy="2312843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 rot="576164">
            <a:off x="5179826" y="3655270"/>
            <a:ext cx="1854739" cy="7201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GB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DB</a:t>
            </a:r>
            <a:r>
              <a:rPr lang="en-GB" sz="2000" dirty="0">
                <a:solidFill>
                  <a:schemeClr val="tx2"/>
                </a:solidFill>
              </a:rPr>
              <a:t> </a:t>
            </a:r>
            <a:r>
              <a:rPr lang="en-GB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Apps</a:t>
            </a:r>
            <a:r>
              <a:rPr lang="en-GB" sz="2000" dirty="0">
                <a:solidFill>
                  <a:schemeClr val="tx2"/>
                </a:solidFill>
              </a:rPr>
              <a:t> </a:t>
            </a:r>
          </a:p>
          <a:p>
            <a:pPr algn="ctr">
              <a:lnSpc>
                <a:spcPct val="85000"/>
              </a:lnSpc>
            </a:pPr>
            <a:r>
              <a:rPr lang="en-GB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Introduction</a:t>
            </a:r>
            <a:endParaRPr lang="en-US" b="1" spc="50" dirty="0">
              <a:ln w="9525" cmpd="sng">
                <a:solidFill>
                  <a:srgbClr val="FFA72A"/>
                </a:solidFill>
                <a:prstDash val="solid"/>
              </a:ln>
              <a:solidFill>
                <a:srgbClr val="FFF0D9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pic>
        <p:nvPicPr>
          <p:cNvPr id="4" name="Картина 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0035" y="4190540"/>
            <a:ext cx="4238062" cy="1682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Lets analyze the program:</a:t>
            </a:r>
          </a:p>
          <a:p>
            <a:pPr lvl="1"/>
            <a:r>
              <a:rPr lang="en-US" dirty="0"/>
              <a:t>Connection to DB is established by asking the user to give credentials: </a:t>
            </a:r>
          </a:p>
          <a:p>
            <a:endParaRPr lang="en-US" dirty="0">
              <a:solidFill>
                <a:srgbClr val="F3CD60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Connection to DB via Java app Demo (1)</a:t>
            </a:r>
            <a:endParaRPr lang="bg-BG" dirty="0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1216024" y="3048000"/>
            <a:ext cx="9753600" cy="317276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System.out.print("Enter username default (root): ");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user = sc.nextLine();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user = user.equals("") ? "</a:t>
            </a:r>
            <a:r>
              <a:rPr lang="en-US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root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: </a:t>
            </a:r>
            <a:r>
              <a:rPr lang="en-US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user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System.out.print("Enter password default (empty):");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password = sc.nextLine().trim();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322607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Using an external library (</a:t>
            </a:r>
            <a:r>
              <a:rPr lang="en-US" dirty="0">
                <a:solidFill>
                  <a:srgbClr val="F3CD60"/>
                </a:solidFill>
              </a:rPr>
              <a:t>MySQL Connector/J</a:t>
            </a:r>
            <a:r>
              <a:rPr lang="en-US" dirty="0"/>
              <a:t>)	we make a connection via a </a:t>
            </a:r>
            <a:r>
              <a:rPr lang="en-US" noProof="1">
                <a:solidFill>
                  <a:srgbClr val="F3CD60"/>
                </a:solidFill>
              </a:rPr>
              <a:t>DriverManager</a:t>
            </a:r>
            <a:r>
              <a:rPr lang="en-US" dirty="0"/>
              <a:t> and a </a:t>
            </a:r>
            <a:r>
              <a:rPr lang="en-US" dirty="0">
                <a:solidFill>
                  <a:srgbClr val="F3CD60"/>
                </a:solidFill>
              </a:rPr>
              <a:t>Connection</a:t>
            </a:r>
            <a:r>
              <a:rPr lang="en-US" dirty="0"/>
              <a:t> class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Connection to DB via Java App Demo (1)</a:t>
            </a:r>
            <a:endParaRPr lang="bg-BG" dirty="0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836612" y="2667000"/>
            <a:ext cx="10059988" cy="323432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Properties props = new Properties();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props.setProperty("user", </a:t>
            </a:r>
            <a:r>
              <a:rPr lang="en-US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user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props.setProperty("password", </a:t>
            </a:r>
            <a:r>
              <a:rPr lang="en-US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password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Connection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connection = </a:t>
            </a:r>
            <a:r>
              <a:rPr lang="en-US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DriverManager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  <a:r>
              <a:rPr lang="en-US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getConnection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("jdbc:mysql://localhost:3306/soft_uni", </a:t>
            </a:r>
            <a:r>
              <a:rPr lang="en-US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props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1948709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We retrieve a result by the </a:t>
            </a:r>
            <a:r>
              <a:rPr lang="en-US" noProof="1">
                <a:solidFill>
                  <a:srgbClr val="F3CD60"/>
                </a:solidFill>
              </a:rPr>
              <a:t>ResultSet</a:t>
            </a:r>
            <a:r>
              <a:rPr lang="en-US" dirty="0"/>
              <a:t> and </a:t>
            </a:r>
            <a:r>
              <a:rPr lang="en-US" noProof="1">
                <a:solidFill>
                  <a:srgbClr val="F3CD60"/>
                </a:solidFill>
              </a:rPr>
              <a:t>PreparedStatement</a:t>
            </a:r>
            <a:r>
              <a:rPr lang="en-US" dirty="0"/>
              <a:t> class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Connection to DB via Java App Demo (2)</a:t>
            </a:r>
            <a:endParaRPr lang="bg-BG" dirty="0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642823" y="2362200"/>
            <a:ext cx="10955338" cy="366520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PreparedStatement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stmt = 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connection.prepareStatement("</a:t>
            </a:r>
            <a:r>
              <a:rPr lang="en-US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SELECT * FROM employees WHERE salary &gt; ?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");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salary = sc.nextLine();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stmt.setDouble(1, Double.parseDouble(salary));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ResultSet rs = stmt.</a:t>
            </a:r>
            <a:r>
              <a:rPr lang="en-US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executeQuery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</a:t>
            </a:r>
          </a:p>
        </p:txBody>
      </p:sp>
      <p:sp>
        <p:nvSpPr>
          <p:cNvPr id="7" name="AutoShape 5"/>
          <p:cNvSpPr>
            <a:spLocks noChangeArrowheads="1"/>
          </p:cNvSpPr>
          <p:nvPr/>
        </p:nvSpPr>
        <p:spPr bwMode="auto">
          <a:xfrm>
            <a:off x="9250361" y="2068255"/>
            <a:ext cx="2133495" cy="587883"/>
          </a:xfrm>
          <a:prstGeom prst="wedgeRoundRectCallout">
            <a:avLst>
              <a:gd name="adj1" fmla="val -40830"/>
              <a:gd name="adj2" fmla="val 6574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SQL Query</a:t>
            </a:r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8" name="AutoShape 5"/>
          <p:cNvSpPr>
            <a:spLocks noChangeArrowheads="1"/>
          </p:cNvSpPr>
          <p:nvPr/>
        </p:nvSpPr>
        <p:spPr bwMode="auto">
          <a:xfrm>
            <a:off x="6716316" y="5923331"/>
            <a:ext cx="4453022" cy="826577"/>
          </a:xfrm>
          <a:prstGeom prst="wedgeRoundRectCallout">
            <a:avLst>
              <a:gd name="adj1" fmla="val -58631"/>
              <a:gd name="adj2" fmla="val -4323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Runs the SQL statement and returns retrieved result</a:t>
            </a:r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9" name="AutoShape 5"/>
          <p:cNvSpPr>
            <a:spLocks noChangeArrowheads="1"/>
          </p:cNvSpPr>
          <p:nvPr/>
        </p:nvSpPr>
        <p:spPr bwMode="auto">
          <a:xfrm>
            <a:off x="7204701" y="3979943"/>
            <a:ext cx="3129869" cy="845315"/>
          </a:xfrm>
          <a:prstGeom prst="wedgeRoundRectCallout">
            <a:avLst>
              <a:gd name="adj1" fmla="val -64566"/>
              <a:gd name="adj2" fmla="val 3532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Salary criteria by user input</a:t>
            </a:r>
            <a:endParaRPr lang="bg-BG" sz="2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5200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Iterating over result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Connection to DB via Java App Demo (3)</a:t>
            </a:r>
            <a:endParaRPr lang="bg-BG" dirty="0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760412" y="2971800"/>
            <a:ext cx="10512538" cy="268032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3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while(</a:t>
            </a:r>
            <a:r>
              <a:rPr lang="en-US" sz="32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rs</a:t>
            </a:r>
            <a:r>
              <a:rPr lang="en-US" sz="3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.next()) {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3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System.out.printf("%s  %s",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32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rs</a:t>
            </a:r>
            <a:r>
              <a:rPr lang="en-US" sz="3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.getString("</a:t>
            </a:r>
            <a:r>
              <a:rPr lang="en-US" sz="32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first_name</a:t>
            </a:r>
            <a:r>
              <a:rPr lang="en-US" sz="3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  	</a:t>
            </a:r>
            <a:r>
              <a:rPr lang="en-US" sz="32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rs</a:t>
            </a:r>
            <a:r>
              <a:rPr lang="en-US" sz="3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.getString("</a:t>
            </a:r>
            <a:r>
              <a:rPr lang="en-US" sz="32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last_name</a:t>
            </a:r>
            <a:r>
              <a:rPr lang="en-US" sz="3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"));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3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7" name="AutoShape 5"/>
          <p:cNvSpPr>
            <a:spLocks noChangeArrowheads="1"/>
          </p:cNvSpPr>
          <p:nvPr/>
        </p:nvSpPr>
        <p:spPr bwMode="auto">
          <a:xfrm>
            <a:off x="2360612" y="2366965"/>
            <a:ext cx="2438400" cy="609597"/>
          </a:xfrm>
          <a:prstGeom prst="wedgeRoundRectCallout">
            <a:avLst>
              <a:gd name="adj1" fmla="val -40830"/>
              <a:gd name="adj2" fmla="val 6574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Retrieved data</a:t>
            </a:r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8" name="AutoShape 5"/>
          <p:cNvSpPr>
            <a:spLocks noChangeArrowheads="1"/>
          </p:cNvSpPr>
          <p:nvPr/>
        </p:nvSpPr>
        <p:spPr bwMode="auto">
          <a:xfrm>
            <a:off x="1593062" y="5194924"/>
            <a:ext cx="4545799" cy="914400"/>
          </a:xfrm>
          <a:prstGeom prst="wedgeRoundRectCallout">
            <a:avLst>
              <a:gd name="adj1" fmla="val -33190"/>
              <a:gd name="adj2" fmla="val -6878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The </a:t>
            </a:r>
            <a:r>
              <a:rPr lang="en-US" sz="2800" noProof="1">
                <a:solidFill>
                  <a:srgbClr val="FFFFFF"/>
                </a:solidFill>
              </a:rPr>
              <a:t>ResultSet</a:t>
            </a:r>
            <a:r>
              <a:rPr lang="en-US" sz="2800" dirty="0">
                <a:solidFill>
                  <a:srgbClr val="FFFFFF"/>
                </a:solidFill>
              </a:rPr>
              <a:t> is a set of table rows</a:t>
            </a:r>
            <a:endParaRPr lang="bg-BG" sz="2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6162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We can access databases on a programmer level</a:t>
            </a:r>
          </a:p>
          <a:p>
            <a:pPr lvl="1"/>
            <a:r>
              <a:rPr lang="en-US" dirty="0"/>
              <a:t>No manual actions needed</a:t>
            </a:r>
          </a:p>
          <a:p>
            <a:r>
              <a:rPr lang="en-US" dirty="0"/>
              <a:t>In a bigger applications we can:</a:t>
            </a:r>
          </a:p>
          <a:p>
            <a:pPr lvl="1"/>
            <a:r>
              <a:rPr lang="en-US" dirty="0"/>
              <a:t>Encapsulate custom SQL logic in methods</a:t>
            </a:r>
          </a:p>
          <a:p>
            <a:pPr lvl="1"/>
            <a:r>
              <a:rPr lang="en-US" dirty="0"/>
              <a:t>Achieve database abstraction</a:t>
            </a:r>
          </a:p>
          <a:p>
            <a:pPr lvl="1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Conclusion</a:t>
            </a:r>
            <a:endParaRPr lang="bg-BG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6612" y="3048000"/>
            <a:ext cx="2906707" cy="3150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044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083655" y="4953000"/>
            <a:ext cx="9832319" cy="774883"/>
          </a:xfrm>
        </p:spPr>
        <p:txBody>
          <a:bodyPr>
            <a:normAutofit/>
          </a:bodyPr>
          <a:lstStyle/>
          <a:p>
            <a:pPr algn="ctr">
              <a:lnSpc>
                <a:spcPts val="5400"/>
              </a:lnSpc>
            </a:pPr>
            <a:r>
              <a:rPr lang="en-US" sz="5400" dirty="0"/>
              <a:t>Java Database Connection</a:t>
            </a:r>
          </a:p>
        </p:txBody>
      </p:sp>
      <p:pic>
        <p:nvPicPr>
          <p:cNvPr id="6" name="Картина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8812" y="1404937"/>
            <a:ext cx="6172200" cy="3471863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1217612" y="5651683"/>
            <a:ext cx="9832319" cy="774883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rgbClr val="F3BE6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ts val="5400"/>
              </a:lnSpc>
            </a:pPr>
            <a:r>
              <a:rPr lang="en-US" b="0" spc="200" dirty="0">
                <a:solidFill>
                  <a:srgbClr val="F0A22E"/>
                </a:solidFill>
                <a:latin typeface="+mn-lt"/>
                <a:ea typeface="+mn-ea"/>
                <a:cs typeface="+mn-cs"/>
              </a:rPr>
              <a:t>Client access to a database</a:t>
            </a:r>
          </a:p>
        </p:txBody>
      </p:sp>
    </p:spTree>
    <p:extLst>
      <p:ext uri="{BB962C8B-B14F-4D97-AF65-F5344CB8AC3E}">
        <p14:creationId xmlns:p14="http://schemas.microsoft.com/office/powerpoint/2010/main" val="2988388541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JDBC</a:t>
            </a:r>
            <a:r>
              <a:rPr lang="en-US" dirty="0"/>
              <a:t> is a standard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Java API </a:t>
            </a:r>
            <a:r>
              <a:rPr lang="en-US" dirty="0"/>
              <a:t>for database-independent connectivity	</a:t>
            </a:r>
          </a:p>
          <a:p>
            <a:r>
              <a:rPr lang="en-US" dirty="0"/>
              <a:t>Includes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APIs</a:t>
            </a:r>
            <a:r>
              <a:rPr lang="en-US" dirty="0"/>
              <a:t> for:</a:t>
            </a:r>
          </a:p>
          <a:p>
            <a:pPr lvl="1"/>
            <a:r>
              <a:rPr lang="en-US" dirty="0"/>
              <a:t>Making a connection to a database</a:t>
            </a:r>
          </a:p>
          <a:p>
            <a:pPr lvl="1"/>
            <a:r>
              <a:rPr lang="en-US" dirty="0"/>
              <a:t>Creating and executing </a:t>
            </a:r>
            <a:r>
              <a:rPr lang="en-US" dirty="0">
                <a:solidFill>
                  <a:srgbClr val="F3CD60"/>
                </a:solidFill>
              </a:rPr>
              <a:t>SQL</a:t>
            </a:r>
            <a:r>
              <a:rPr lang="en-US" dirty="0"/>
              <a:t> queries in the database</a:t>
            </a:r>
          </a:p>
          <a:p>
            <a:pPr lvl="1"/>
            <a:r>
              <a:rPr lang="en-US" dirty="0"/>
              <a:t>Viewing &amp; Modifying the resulting records</a:t>
            </a:r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Java Database Connectivity (JDBC) 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707948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4659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JDBC Architecture</a:t>
            </a:r>
            <a:endParaRPr lang="bg-BG" dirty="0"/>
          </a:p>
        </p:txBody>
      </p:sp>
      <p:sp>
        <p:nvSpPr>
          <p:cNvPr id="2" name="Правоъгълник 1"/>
          <p:cNvSpPr/>
          <p:nvPr/>
        </p:nvSpPr>
        <p:spPr>
          <a:xfrm>
            <a:off x="4494212" y="958678"/>
            <a:ext cx="2743200" cy="609600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Java Application</a:t>
            </a:r>
            <a:endParaRPr lang="en-GB" sz="2800" dirty="0"/>
          </a:p>
        </p:txBody>
      </p:sp>
      <p:cxnSp>
        <p:nvCxnSpPr>
          <p:cNvPr id="14" name="Съединител &quot;права стрелка&quot; 13"/>
          <p:cNvCxnSpPr/>
          <p:nvPr/>
        </p:nvCxnSpPr>
        <p:spPr>
          <a:xfrm>
            <a:off x="5865810" y="1568278"/>
            <a:ext cx="0" cy="27432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Правоъгълник 15"/>
          <p:cNvSpPr/>
          <p:nvPr/>
        </p:nvSpPr>
        <p:spPr>
          <a:xfrm>
            <a:off x="5052625" y="2069458"/>
            <a:ext cx="1626369" cy="609600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JDBC API</a:t>
            </a:r>
            <a:endParaRPr lang="en-GB" sz="2800" dirty="0"/>
          </a:p>
        </p:txBody>
      </p:sp>
      <p:cxnSp>
        <p:nvCxnSpPr>
          <p:cNvPr id="18" name="Съединител &quot;права стрелка&quot; 17"/>
          <p:cNvCxnSpPr/>
          <p:nvPr/>
        </p:nvCxnSpPr>
        <p:spPr>
          <a:xfrm>
            <a:off x="5865809" y="2679058"/>
            <a:ext cx="0" cy="27432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Правоъгълник 18"/>
          <p:cNvSpPr/>
          <p:nvPr/>
        </p:nvSpPr>
        <p:spPr>
          <a:xfrm>
            <a:off x="4836535" y="3159719"/>
            <a:ext cx="2058555" cy="914400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JDBC Driver Manager</a:t>
            </a:r>
            <a:endParaRPr lang="en-GB" sz="2800" dirty="0"/>
          </a:p>
        </p:txBody>
      </p:sp>
      <p:sp>
        <p:nvSpPr>
          <p:cNvPr id="20" name="Правоъгълник 19"/>
          <p:cNvSpPr/>
          <p:nvPr/>
        </p:nvSpPr>
        <p:spPr>
          <a:xfrm>
            <a:off x="2846768" y="4426263"/>
            <a:ext cx="1931171" cy="482682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JDBC Driver</a:t>
            </a:r>
            <a:endParaRPr lang="en-GB" sz="2800" dirty="0"/>
          </a:p>
        </p:txBody>
      </p:sp>
      <p:sp>
        <p:nvSpPr>
          <p:cNvPr id="21" name="Правоъгълник 20"/>
          <p:cNvSpPr/>
          <p:nvPr/>
        </p:nvSpPr>
        <p:spPr>
          <a:xfrm>
            <a:off x="4957268" y="4431226"/>
            <a:ext cx="1931171" cy="482682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JDBC Driver</a:t>
            </a:r>
            <a:endParaRPr lang="en-GB" sz="2800" dirty="0"/>
          </a:p>
        </p:txBody>
      </p:sp>
      <p:sp>
        <p:nvSpPr>
          <p:cNvPr id="23" name="Правоъгълник 22"/>
          <p:cNvSpPr/>
          <p:nvPr/>
        </p:nvSpPr>
        <p:spPr>
          <a:xfrm>
            <a:off x="7032475" y="4421300"/>
            <a:ext cx="1931171" cy="482682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JDBC Driver</a:t>
            </a:r>
            <a:endParaRPr lang="en-GB" sz="2800" dirty="0"/>
          </a:p>
        </p:txBody>
      </p:sp>
      <p:cxnSp>
        <p:nvCxnSpPr>
          <p:cNvPr id="24" name="Съединител &quot;права стрелка&quot; 23"/>
          <p:cNvCxnSpPr/>
          <p:nvPr/>
        </p:nvCxnSpPr>
        <p:spPr>
          <a:xfrm flipH="1">
            <a:off x="4494212" y="4100014"/>
            <a:ext cx="463057" cy="248425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Съединител &quot;права стрелка&quot; 25"/>
          <p:cNvCxnSpPr/>
          <p:nvPr/>
        </p:nvCxnSpPr>
        <p:spPr>
          <a:xfrm flipH="1">
            <a:off x="5854242" y="4074119"/>
            <a:ext cx="3472" cy="27432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Съединител &quot;права стрелка&quot; 28"/>
          <p:cNvCxnSpPr/>
          <p:nvPr/>
        </p:nvCxnSpPr>
        <p:spPr>
          <a:xfrm>
            <a:off x="6807393" y="4088625"/>
            <a:ext cx="430019" cy="259814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Съединител &quot;права стрелка&quot; 33"/>
          <p:cNvCxnSpPr/>
          <p:nvPr/>
        </p:nvCxnSpPr>
        <p:spPr>
          <a:xfrm>
            <a:off x="3812353" y="4903982"/>
            <a:ext cx="0" cy="27432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Съединител &quot;права стрелка&quot; 34"/>
          <p:cNvCxnSpPr/>
          <p:nvPr/>
        </p:nvCxnSpPr>
        <p:spPr>
          <a:xfrm>
            <a:off x="5865809" y="4913908"/>
            <a:ext cx="0" cy="27432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Съединител &quot;права стрелка&quot; 35"/>
          <p:cNvCxnSpPr/>
          <p:nvPr/>
        </p:nvCxnSpPr>
        <p:spPr>
          <a:xfrm>
            <a:off x="7998060" y="4903982"/>
            <a:ext cx="0" cy="27432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Graphic 11" descr="Database">
            <a:extLst/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36355" y="5188228"/>
            <a:ext cx="1151995" cy="1151995"/>
          </a:xfrm>
          <a:prstGeom prst="rect">
            <a:avLst/>
          </a:prstGeom>
        </p:spPr>
      </p:pic>
      <p:pic>
        <p:nvPicPr>
          <p:cNvPr id="38" name="Graphic 11" descr="Database">
            <a:extLst/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89811" y="5188228"/>
            <a:ext cx="1151995" cy="1151995"/>
          </a:xfrm>
          <a:prstGeom prst="rect">
            <a:avLst/>
          </a:prstGeom>
        </p:spPr>
      </p:pic>
      <p:pic>
        <p:nvPicPr>
          <p:cNvPr id="39" name="Graphic 11" descr="Database">
            <a:extLst/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22062" y="5178302"/>
            <a:ext cx="1151995" cy="1151995"/>
          </a:xfrm>
          <a:prstGeom prst="rect">
            <a:avLst/>
          </a:prstGeom>
        </p:spPr>
      </p:pic>
      <p:sp>
        <p:nvSpPr>
          <p:cNvPr id="465927" name="Текстово поле 465926"/>
          <p:cNvSpPr txBox="1"/>
          <p:nvPr/>
        </p:nvSpPr>
        <p:spPr>
          <a:xfrm>
            <a:off x="3250820" y="6195454"/>
            <a:ext cx="11230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Oracle</a:t>
            </a:r>
            <a:endParaRPr lang="en-GB" sz="2800" dirty="0"/>
          </a:p>
        </p:txBody>
      </p:sp>
      <p:sp>
        <p:nvSpPr>
          <p:cNvPr id="46" name="Текстово поле 45"/>
          <p:cNvSpPr txBox="1"/>
          <p:nvPr/>
        </p:nvSpPr>
        <p:spPr>
          <a:xfrm>
            <a:off x="4987298" y="6195454"/>
            <a:ext cx="17570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SQL Server</a:t>
            </a:r>
            <a:endParaRPr lang="en-GB" sz="2800" dirty="0"/>
          </a:p>
        </p:txBody>
      </p:sp>
      <p:sp>
        <p:nvSpPr>
          <p:cNvPr id="47" name="Текстово поле 46"/>
          <p:cNvSpPr txBox="1"/>
          <p:nvPr/>
        </p:nvSpPr>
        <p:spPr>
          <a:xfrm>
            <a:off x="7249296" y="6217924"/>
            <a:ext cx="14975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ODBC DS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309422064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9" grpId="0" animBg="1"/>
      <p:bldP spid="20" grpId="0" animBg="1"/>
      <p:bldP spid="21" grpId="0" animBg="1"/>
      <p:bldP spid="23" grpId="0" animBg="1"/>
      <p:bldP spid="465927" grpId="0"/>
      <p:bldP spid="46" grpId="0"/>
      <p:bldP spid="4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4659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JDBC Architecture (2)</a:t>
            </a:r>
            <a:endParaRPr lang="bg-BG" dirty="0"/>
          </a:p>
        </p:txBody>
      </p:sp>
      <p:sp>
        <p:nvSpPr>
          <p:cNvPr id="25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JDBC API </a:t>
            </a:r>
            <a:r>
              <a:rPr lang="en-US" dirty="0"/>
              <a:t>– provides the connection between the application and the driver manager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JDBC Driver Manager </a:t>
            </a:r>
            <a:r>
              <a:rPr lang="en-US" dirty="0"/>
              <a:t>– establishes the connection with the correct driver </a:t>
            </a:r>
          </a:p>
          <a:p>
            <a:pPr lvl="1"/>
            <a:r>
              <a:rPr lang="en-US" dirty="0"/>
              <a:t>Supports multiple drivers connected to different types of databases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JDBC Driver </a:t>
            </a:r>
            <a:r>
              <a:rPr lang="en-US" dirty="0"/>
              <a:t>- handles the communications with the database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817733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4659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JDBC API</a:t>
            </a:r>
            <a:endParaRPr lang="bg-BG" dirty="0"/>
          </a:p>
        </p:txBody>
      </p:sp>
      <p:sp>
        <p:nvSpPr>
          <p:cNvPr id="25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dirty="0"/>
              <a:t>JDBC API provides several interfaces and classes:</a:t>
            </a:r>
          </a:p>
          <a:p>
            <a:pPr lvl="1"/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DriverManager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–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matches requests from the application with the proper DB driver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Driver</a:t>
            </a:r>
            <a:r>
              <a:rPr lang="en-US" dirty="0"/>
              <a:t> – handles the communication with the DB server</a:t>
            </a:r>
          </a:p>
          <a:p>
            <a:pPr lvl="1"/>
            <a:r>
              <a:rPr lang="en-US" dirty="0">
                <a:solidFill>
                  <a:srgbClr val="F3CD60"/>
                </a:solidFill>
              </a:rPr>
              <a:t>Connection</a:t>
            </a:r>
            <a:r>
              <a:rPr lang="en-US" dirty="0"/>
              <a:t> – all methods for contacting a database</a:t>
            </a:r>
          </a:p>
          <a:p>
            <a:pPr lvl="1"/>
            <a:r>
              <a:rPr lang="en-US" dirty="0">
                <a:solidFill>
                  <a:srgbClr val="F3CD60"/>
                </a:solidFill>
              </a:rPr>
              <a:t>Statement </a:t>
            </a:r>
            <a:r>
              <a:rPr lang="en-US" dirty="0"/>
              <a:t>–</a:t>
            </a:r>
            <a:r>
              <a:rPr lang="en-US" dirty="0">
                <a:solidFill>
                  <a:srgbClr val="F3CD60"/>
                </a:solidFill>
              </a:rPr>
              <a:t> </a:t>
            </a:r>
            <a:r>
              <a:rPr lang="en-US" dirty="0"/>
              <a:t>methods and properties that enable you to send SQL</a:t>
            </a:r>
          </a:p>
          <a:p>
            <a:pPr lvl="1"/>
            <a:r>
              <a:rPr lang="en-US" noProof="1">
                <a:solidFill>
                  <a:srgbClr val="F3CD60"/>
                </a:solidFill>
              </a:rPr>
              <a:t>ResultSet</a:t>
            </a:r>
            <a:r>
              <a:rPr lang="en-US" dirty="0"/>
              <a:t> – retrieved data (set of table rows)</a:t>
            </a:r>
          </a:p>
          <a:p>
            <a:pPr lvl="1"/>
            <a:r>
              <a:rPr lang="en-US" noProof="1">
                <a:solidFill>
                  <a:srgbClr val="F3CD60"/>
                </a:solidFill>
              </a:rPr>
              <a:t>SQLException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794719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</a:t>
            </a:r>
            <a:endParaRPr lang="bg-BG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5" name="Мащабиране на раздел 4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50399819"/>
                  </p:ext>
                </p:extLst>
              </p:nvPr>
            </p:nvGraphicFramePr>
            <p:xfrm>
              <a:off x="379412" y="1519937"/>
              <a:ext cx="3663776" cy="2061411"/>
            </p:xfrm>
            <a:graphic>
              <a:graphicData uri="http://schemas.microsoft.com/office/powerpoint/2016/sectionzoom">
                <psez:sectionZm>
                  <psez:sectionZmObj sectionId="{D5A64313-C9C3-4E40-97F6-0EA6B6BE9E9E}">
                    <psez:zmPr id="{8D1B81DF-D2D6-4321-AD68-B3C8B9ADC379}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663776" cy="2061411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5" name="Мащабиране на раздел 4">
                <a:hlinkClick r:id="rId4" action="ppaction://hlinksldjump"/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79412" y="1519937"/>
                <a:ext cx="3663776" cy="2061411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0" name="Мащабиране на раздел 9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28354958"/>
                  </p:ext>
                </p:extLst>
              </p:nvPr>
            </p:nvGraphicFramePr>
            <p:xfrm>
              <a:off x="4218416" y="1519937"/>
              <a:ext cx="3663776" cy="2061411"/>
            </p:xfrm>
            <a:graphic>
              <a:graphicData uri="http://schemas.microsoft.com/office/powerpoint/2016/sectionzoom">
                <psez:sectionZm>
                  <psez:sectionZmObj sectionId="{F07C4025-16DE-4CDE-B6E9-00341ADE24AE}">
                    <psez:zmPr id="{D419ECF3-E570-4A43-91DB-BD87194BA2F4}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663776" cy="2061411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0" name="Мащабиране на раздел 9">
                <a:hlinkClick r:id="rId7" action="ppaction://hlinksldjump"/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218416" y="1519937"/>
                <a:ext cx="3663776" cy="2061411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2" name="Мащабиране на раздел 11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4726662"/>
                  </p:ext>
                </p:extLst>
              </p:nvPr>
            </p:nvGraphicFramePr>
            <p:xfrm>
              <a:off x="8057420" y="1519937"/>
              <a:ext cx="3663776" cy="2061411"/>
            </p:xfrm>
            <a:graphic>
              <a:graphicData uri="http://schemas.microsoft.com/office/powerpoint/2016/sectionzoom">
                <psez:sectionZm>
                  <psez:sectionZmObj sectionId="{813DF7E2-74AB-4E3A-9B46-2566DC216237}">
                    <psez:zmPr id="{703F2C36-CD36-428B-A887-9206C164B60F}" transitionDur="1000">
                      <p166:blipFill xmlns:p166="http://schemas.microsoft.com/office/powerpoint/2016/6/main">
                        <a:blip r:embed="rId9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663776" cy="2061411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2" name="Мащабиране на раздел 11">
                <a:hlinkClick r:id="rId10" action="ppaction://hlinksldjump"/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057420" y="1519937"/>
                <a:ext cx="3663776" cy="2061411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4" name="Мащабиране на раздел 13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58031379"/>
                  </p:ext>
                </p:extLst>
              </p:nvPr>
            </p:nvGraphicFramePr>
            <p:xfrm>
              <a:off x="4218416" y="3805989"/>
              <a:ext cx="3663776" cy="2061411"/>
            </p:xfrm>
            <a:graphic>
              <a:graphicData uri="http://schemas.microsoft.com/office/powerpoint/2016/sectionzoom">
                <psez:sectionZm>
                  <psez:sectionZmObj sectionId="{833A95FA-3C83-46D3-A528-7547F0EA29AC}">
                    <psez:zmPr id="{3F01EE14-E5E9-4987-8CD8-15B41E27FEAF}" transitionDur="1000">
                      <p166:blipFill xmlns:p166="http://schemas.microsoft.com/office/powerpoint/2016/6/main">
                        <a:blip r:embed="rId1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663776" cy="2061411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4" name="Мащабиране на раздел 13">
                <a:hlinkClick r:id="rId13" action="ppaction://hlinksldjump"/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218416" y="3805989"/>
                <a:ext cx="3663776" cy="2061411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6" name="Мащабиране на раздел 15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88815951"/>
                  </p:ext>
                </p:extLst>
              </p:nvPr>
            </p:nvGraphicFramePr>
            <p:xfrm>
              <a:off x="379412" y="3805989"/>
              <a:ext cx="3663776" cy="2061411"/>
            </p:xfrm>
            <a:graphic>
              <a:graphicData uri="http://schemas.microsoft.com/office/powerpoint/2016/sectionzoom">
                <psez:sectionZm>
                  <psez:sectionZmObj sectionId="{1D6894C9-1629-4727-B9E3-7E0E7BBA9542}">
                    <psez:zmPr id="{29EFF4A3-31E7-4B3D-9C3B-4FC979E97F39}" transitionDur="1000">
                      <p166:blipFill xmlns:p166="http://schemas.microsoft.com/office/powerpoint/2016/6/main">
                        <a:blip r:embed="rId1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663776" cy="2061411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6" name="Мащабиране на раздел 15">
                <a:hlinkClick r:id="rId16" action="ppaction://hlinksldjump"/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79412" y="3805989"/>
                <a:ext cx="3663776" cy="2061411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8" name="Мащабиране на раздел 17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54458457"/>
                  </p:ext>
                </p:extLst>
              </p:nvPr>
            </p:nvGraphicFramePr>
            <p:xfrm>
              <a:off x="8057420" y="3805988"/>
              <a:ext cx="3663776" cy="2061411"/>
            </p:xfrm>
            <a:graphic>
              <a:graphicData uri="http://schemas.microsoft.com/office/powerpoint/2016/sectionzoom">
                <psez:sectionZm>
                  <psez:sectionZmObj sectionId="{B7431195-3A81-4120-A56C-4871F5B787EB}">
                    <psez:zmPr id="{4091D9CD-3B1C-4596-B30F-11FD0A0F0DC5}" transitionDur="1000">
                      <p166:blipFill xmlns:p166="http://schemas.microsoft.com/office/powerpoint/2016/6/main">
                        <a:blip r:embed="rId1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663776" cy="2061411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8" name="Мащабиране на раздел 17">
                <a:hlinkClick r:id="rId19" action="ppaction://hlinksldjump"/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8057420" y="3805988"/>
                <a:ext cx="3663776" cy="2061411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4659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JDBC API – </a:t>
            </a:r>
            <a:r>
              <a:rPr lang="en-US" noProof="1"/>
              <a:t>ResultSet</a:t>
            </a:r>
            <a:r>
              <a:rPr lang="en-US" dirty="0"/>
              <a:t> Class</a:t>
            </a:r>
            <a:endParaRPr lang="bg-BG" dirty="0"/>
          </a:p>
        </p:txBody>
      </p:sp>
      <p:sp>
        <p:nvSpPr>
          <p:cNvPr id="25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noProof="1">
                <a:solidFill>
                  <a:srgbClr val="F3CD60"/>
                </a:solidFill>
              </a:rPr>
              <a:t>ResultSet</a:t>
            </a:r>
            <a:r>
              <a:rPr lang="en-US" dirty="0"/>
              <a:t> maintains a </a:t>
            </a:r>
            <a:r>
              <a:rPr lang="en-US" dirty="0">
                <a:solidFill>
                  <a:srgbClr val="F3CD60"/>
                </a:solidFill>
              </a:rPr>
              <a:t>cursor</a:t>
            </a:r>
            <a:r>
              <a:rPr lang="en-US" dirty="0"/>
              <a:t> pointing to its current row of data</a:t>
            </a:r>
          </a:p>
          <a:p>
            <a:pPr lvl="1"/>
            <a:r>
              <a:rPr lang="en-US" dirty="0"/>
              <a:t>Not updatable </a:t>
            </a:r>
          </a:p>
          <a:p>
            <a:pPr lvl="1"/>
            <a:r>
              <a:rPr lang="en-US" noProof="1"/>
              <a:t>Iterable</a:t>
            </a:r>
            <a:r>
              <a:rPr lang="en-US" dirty="0"/>
              <a:t> only once and only from the first row to the last row</a:t>
            </a:r>
          </a:p>
          <a:p>
            <a:r>
              <a:rPr lang="en-US" dirty="0"/>
              <a:t>Provides getter methods for retrieving column values from the current row</a:t>
            </a:r>
          </a:p>
          <a:p>
            <a:pPr lvl="1"/>
            <a:r>
              <a:rPr lang="en-US" dirty="0"/>
              <a:t>E.g. from previous demo:</a:t>
            </a: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915876" y="5119578"/>
            <a:ext cx="10513336" cy="132610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while(</a:t>
            </a:r>
            <a:r>
              <a:rPr lang="en-US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rs</a:t>
            </a: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.next()) {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System.out.printf("%s %s", </a:t>
            </a:r>
            <a:r>
              <a:rPr lang="en-US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rs</a:t>
            </a: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.getString("</a:t>
            </a:r>
            <a:r>
              <a:rPr lang="en-US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first_name</a:t>
            </a: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"), </a:t>
            </a:r>
            <a:r>
              <a:rPr lang="en-US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rs</a:t>
            </a: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.getString("</a:t>
            </a:r>
            <a:r>
              <a:rPr lang="en-US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last_name</a:t>
            </a: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"));}</a:t>
            </a:r>
          </a:p>
        </p:txBody>
      </p:sp>
      <p:sp>
        <p:nvSpPr>
          <p:cNvPr id="7" name="AutoShape 5"/>
          <p:cNvSpPr>
            <a:spLocks noChangeArrowheads="1"/>
          </p:cNvSpPr>
          <p:nvPr/>
        </p:nvSpPr>
        <p:spPr bwMode="auto">
          <a:xfrm>
            <a:off x="8914612" y="5257799"/>
            <a:ext cx="2514600" cy="498061"/>
          </a:xfrm>
          <a:prstGeom prst="wedgeRoundRectCallout">
            <a:avLst>
              <a:gd name="adj1" fmla="val -51118"/>
              <a:gd name="adj2" fmla="val 9141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Column name</a:t>
            </a:r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8" name="AutoShape 5"/>
          <p:cNvSpPr>
            <a:spLocks noChangeArrowheads="1"/>
          </p:cNvSpPr>
          <p:nvPr/>
        </p:nvSpPr>
        <p:spPr bwMode="auto">
          <a:xfrm>
            <a:off x="6092824" y="5152912"/>
            <a:ext cx="2514600" cy="446221"/>
          </a:xfrm>
          <a:prstGeom prst="wedgeRoundRectCallout">
            <a:avLst>
              <a:gd name="adj1" fmla="val -2254"/>
              <a:gd name="adj2" fmla="val 10938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Getter method</a:t>
            </a:r>
            <a:endParaRPr lang="bg-BG" sz="2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372072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sp>
        <p:nvSpPr>
          <p:cNvPr id="4659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JDBC API – </a:t>
            </a:r>
            <a:r>
              <a:rPr lang="en-US" noProof="1"/>
              <a:t>ResultSet</a:t>
            </a:r>
            <a:r>
              <a:rPr lang="en-US" dirty="0"/>
              <a:t> Class</a:t>
            </a:r>
            <a:endParaRPr lang="bg-BG" dirty="0"/>
          </a:p>
        </p:txBody>
      </p:sp>
      <p:sp>
        <p:nvSpPr>
          <p:cNvPr id="25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dirty="0"/>
              <a:t>Retrieved information is reached by getter methods:</a:t>
            </a:r>
          </a:p>
          <a:p>
            <a:pPr lvl="1"/>
            <a:r>
              <a:rPr lang="en-US" dirty="0"/>
              <a:t>E.g.:</a:t>
            </a:r>
          </a:p>
          <a:p>
            <a:pPr lvl="2"/>
            <a:r>
              <a:rPr lang="en-US" noProof="1"/>
              <a:t>getString</a:t>
            </a:r>
            <a:r>
              <a:rPr lang="en-US" dirty="0"/>
              <a:t>(</a:t>
            </a:r>
            <a:r>
              <a:rPr lang="en-US" noProof="1"/>
              <a:t>'column</a:t>
            </a:r>
            <a:r>
              <a:rPr lang="en-US" dirty="0"/>
              <a:t>_name')</a:t>
            </a:r>
          </a:p>
          <a:p>
            <a:pPr lvl="2"/>
            <a:r>
              <a:rPr lang="en-US" noProof="1"/>
              <a:t>getDouble</a:t>
            </a:r>
            <a:r>
              <a:rPr lang="en-US" dirty="0"/>
              <a:t>(</a:t>
            </a:r>
            <a:r>
              <a:rPr lang="en-US" noProof="1"/>
              <a:t>'column</a:t>
            </a:r>
            <a:r>
              <a:rPr lang="en-US" dirty="0"/>
              <a:t>_</a:t>
            </a:r>
            <a:r>
              <a:rPr lang="en-US" noProof="1"/>
              <a:t>name</a:t>
            </a:r>
            <a:r>
              <a:rPr lang="en-US" dirty="0"/>
              <a:t>')</a:t>
            </a:r>
          </a:p>
          <a:p>
            <a:pPr lvl="2"/>
            <a:r>
              <a:rPr lang="en-US" noProof="1"/>
              <a:t>getBoolean</a:t>
            </a:r>
            <a:r>
              <a:rPr lang="en-US" dirty="0"/>
              <a:t>(</a:t>
            </a:r>
            <a:r>
              <a:rPr lang="en-US" noProof="1"/>
              <a:t>'column</a:t>
            </a:r>
            <a:r>
              <a:rPr lang="en-US" dirty="0"/>
              <a:t>_</a:t>
            </a:r>
            <a:r>
              <a:rPr lang="en-US" noProof="1"/>
              <a:t>name</a:t>
            </a:r>
            <a:r>
              <a:rPr lang="en-US" dirty="0"/>
              <a:t>') etc.</a:t>
            </a:r>
          </a:p>
          <a:p>
            <a:r>
              <a:rPr lang="en-US" dirty="0"/>
              <a:t>The driver converts the underlying data to the Java type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562443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java.</a:t>
            </a:r>
            <a:r>
              <a:rPr lang="en-US" noProof="1"/>
              <a:t>sql</a:t>
            </a:r>
            <a:r>
              <a:rPr lang="en-US" dirty="0"/>
              <a:t> package provides all previously mentioned JDBC classes</a:t>
            </a:r>
          </a:p>
          <a:p>
            <a:r>
              <a:rPr lang="en-US" dirty="0"/>
              <a:t>In order to work with JDBC we need to download a MySQL Driver – Connector/J </a:t>
            </a:r>
          </a:p>
          <a:p>
            <a:pPr lvl="1"/>
            <a:r>
              <a:rPr lang="en-US" dirty="0"/>
              <a:t>It can be found on the following webpage: </a:t>
            </a:r>
            <a:r>
              <a:rPr lang="en-US" dirty="0">
                <a:hlinkClick r:id="rId3"/>
              </a:rPr>
              <a:t>https://dev.mysql.com/downloads/connector/j/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java</a:t>
            </a:r>
            <a:r>
              <a:rPr lang="en-US" dirty="0"/>
              <a:t>.</a:t>
            </a:r>
            <a:r>
              <a:rPr lang="en-US" noProof="1"/>
              <a:t>sql</a:t>
            </a:r>
            <a:r>
              <a:rPr lang="en-US" dirty="0"/>
              <a:t>* and MySQL Driver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787487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Connection with the database is established via </a:t>
            </a:r>
            <a:r>
              <a:rPr lang="en-US" dirty="0">
                <a:solidFill>
                  <a:srgbClr val="F3CD60"/>
                </a:solidFill>
              </a:rPr>
              <a:t>connection string</a:t>
            </a:r>
            <a:endParaRPr lang="en-US" dirty="0"/>
          </a:p>
          <a:p>
            <a:pPr lvl="1"/>
            <a:r>
              <a:rPr lang="en-US" sz="3400" noProof="1">
                <a:solidFill>
                  <a:srgbClr val="00B0F0"/>
                </a:solidFill>
              </a:rPr>
              <a:t>jdbc</a:t>
            </a:r>
            <a:r>
              <a:rPr lang="en-US" sz="3400" dirty="0">
                <a:solidFill>
                  <a:srgbClr val="00B0F0"/>
                </a:solidFill>
              </a:rPr>
              <a:t>:</a:t>
            </a:r>
            <a:r>
              <a:rPr lang="en-US" sz="3400" dirty="0">
                <a:solidFill>
                  <a:srgbClr val="92D050"/>
                </a:solidFill>
              </a:rPr>
              <a:t>&lt;driver protocol</a:t>
            </a:r>
            <a:r>
              <a:rPr lang="en-US" sz="3400" dirty="0">
                <a:solidFill>
                  <a:srgbClr val="F3CD60"/>
                </a:solidFill>
              </a:rPr>
              <a:t>&gt;:&lt;connection details&gt;</a:t>
            </a:r>
          </a:p>
          <a:p>
            <a:pPr lvl="1"/>
            <a:r>
              <a:rPr lang="en-US" sz="3400" dirty="0"/>
              <a:t>E.g. connection from previous demo:</a:t>
            </a:r>
            <a:endParaRPr lang="bg-BG" sz="3400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MySQL Driver Connection</a:t>
            </a:r>
            <a:endParaRPr lang="bg-BG" dirty="0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1293812" y="3936298"/>
            <a:ext cx="10059988" cy="107988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Connection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 = </a:t>
            </a: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DriverManager.getConnection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en-US" sz="2800" b="1" noProof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jdbc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</a:t>
            </a:r>
            <a:r>
              <a:rPr lang="en-US" sz="2800" b="1" noProof="1">
                <a:solidFill>
                  <a:srgbClr val="89C44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mysql</a:t>
            </a:r>
            <a:r>
              <a:rPr lang="en-US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://localhost:3306/soft_uni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 </a:t>
            </a:r>
            <a:r>
              <a:rPr lang="en-US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props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</p:txBody>
      </p:sp>
      <p:sp>
        <p:nvSpPr>
          <p:cNvPr id="8" name="AutoShape 5"/>
          <p:cNvSpPr>
            <a:spLocks noChangeArrowheads="1"/>
          </p:cNvSpPr>
          <p:nvPr/>
        </p:nvSpPr>
        <p:spPr bwMode="auto">
          <a:xfrm>
            <a:off x="5484812" y="5334000"/>
            <a:ext cx="2514600" cy="636286"/>
          </a:xfrm>
          <a:prstGeom prst="wedgeRoundRectCallout">
            <a:avLst>
              <a:gd name="adj1" fmla="val 34677"/>
              <a:gd name="adj2" fmla="val -11516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Database name</a:t>
            </a:r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9" name="AutoShape 5"/>
          <p:cNvSpPr>
            <a:spLocks noChangeArrowheads="1"/>
          </p:cNvSpPr>
          <p:nvPr/>
        </p:nvSpPr>
        <p:spPr bwMode="auto">
          <a:xfrm>
            <a:off x="8719385" y="5016182"/>
            <a:ext cx="2023227" cy="622618"/>
          </a:xfrm>
          <a:prstGeom prst="wedgeRoundRectCallout">
            <a:avLst>
              <a:gd name="adj1" fmla="val -9642"/>
              <a:gd name="adj2" fmla="val -7250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Credentials</a:t>
            </a:r>
            <a:endParaRPr lang="bg-BG" sz="2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211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 the driver as an external library:</a:t>
            </a:r>
          </a:p>
          <a:p>
            <a:pPr lvl="1"/>
            <a:r>
              <a:rPr lang="en-US" dirty="0"/>
              <a:t>"File" -&gt; "Project Structure" -&gt; "Libraries"</a:t>
            </a:r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up the Driver in IntelliJ IDEA</a:t>
            </a:r>
            <a:endParaRPr lang="bg-BG" dirty="0"/>
          </a:p>
        </p:txBody>
      </p:sp>
      <p:pic>
        <p:nvPicPr>
          <p:cNvPr id="5" name="Картина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9199" y="2617847"/>
            <a:ext cx="3642872" cy="2480555"/>
          </a:xfrm>
          <a:prstGeom prst="rect">
            <a:avLst/>
          </a:prstGeom>
        </p:spPr>
      </p:pic>
      <p:sp>
        <p:nvSpPr>
          <p:cNvPr id="7" name="Стрелка надясно 6"/>
          <p:cNvSpPr/>
          <p:nvPr/>
        </p:nvSpPr>
        <p:spPr>
          <a:xfrm>
            <a:off x="5169372" y="3681065"/>
            <a:ext cx="609600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pic>
        <p:nvPicPr>
          <p:cNvPr id="8" name="Картина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6273" y="2846447"/>
            <a:ext cx="3800433" cy="2126435"/>
          </a:xfrm>
          <a:prstGeom prst="rect">
            <a:avLst/>
          </a:prstGeom>
        </p:spPr>
      </p:pic>
      <p:sp>
        <p:nvSpPr>
          <p:cNvPr id="9" name="Стрелка надясно 8"/>
          <p:cNvSpPr/>
          <p:nvPr/>
        </p:nvSpPr>
        <p:spPr>
          <a:xfrm rot="8667944">
            <a:off x="9506692" y="5157347"/>
            <a:ext cx="852108" cy="4563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pic>
        <p:nvPicPr>
          <p:cNvPr id="10" name="Картина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0621" y="5323599"/>
            <a:ext cx="4103046" cy="1225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3104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083655" y="4953000"/>
            <a:ext cx="9832319" cy="774883"/>
          </a:xfrm>
        </p:spPr>
        <p:txBody>
          <a:bodyPr>
            <a:normAutofit/>
          </a:bodyPr>
          <a:lstStyle/>
          <a:p>
            <a:pPr algn="ctr">
              <a:lnSpc>
                <a:spcPts val="5400"/>
              </a:lnSpc>
            </a:pPr>
            <a:r>
              <a:rPr lang="en-US" sz="5400" dirty="0"/>
              <a:t>JDBC Statements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289023" y="5562600"/>
            <a:ext cx="11491800" cy="774883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 fontScale="92500"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rgbClr val="F3BE6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ts val="5400"/>
              </a:lnSpc>
            </a:pPr>
            <a:r>
              <a:rPr lang="en-US" b="0" spc="200" dirty="0">
                <a:solidFill>
                  <a:srgbClr val="F0A22E"/>
                </a:solidFill>
                <a:latin typeface="+mn-lt"/>
                <a:ea typeface="+mn-ea"/>
                <a:cs typeface="+mn-cs"/>
              </a:rPr>
              <a:t>Statement, </a:t>
            </a:r>
            <a:r>
              <a:rPr lang="en-US" b="0" spc="200" noProof="1">
                <a:solidFill>
                  <a:srgbClr val="F0A22E"/>
                </a:solidFill>
                <a:latin typeface="+mn-lt"/>
                <a:ea typeface="+mn-ea"/>
                <a:cs typeface="+mn-cs"/>
              </a:rPr>
              <a:t>PreparedStatement</a:t>
            </a:r>
            <a:r>
              <a:rPr lang="en-US" b="0" spc="200" dirty="0">
                <a:solidFill>
                  <a:srgbClr val="F0A22E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n-US" b="0" spc="200" noProof="1">
                <a:solidFill>
                  <a:srgbClr val="F0A22E"/>
                </a:solidFill>
                <a:latin typeface="+mn-lt"/>
                <a:ea typeface="+mn-ea"/>
                <a:cs typeface="+mn-cs"/>
              </a:rPr>
              <a:t>CallableStatement</a:t>
            </a:r>
          </a:p>
        </p:txBody>
      </p:sp>
      <p:pic>
        <p:nvPicPr>
          <p:cNvPr id="6" name="Картина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4212" y="1371600"/>
            <a:ext cx="3164639" cy="3164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026203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3200" noProof="1"/>
              <a:t>The JDBC </a:t>
            </a:r>
            <a:r>
              <a:rPr lang="en-GB" sz="3200" noProof="1">
                <a:solidFill>
                  <a:srgbClr val="F3CD60"/>
                </a:solidFill>
              </a:rPr>
              <a:t>Statement interface </a:t>
            </a:r>
            <a:r>
              <a:rPr lang="en-US" sz="3200" noProof="1"/>
              <a:t>defines the methods and properties that enable you to send SQL commands to the database</a:t>
            </a:r>
            <a:endParaRPr lang="en-GB" sz="3200" noProof="1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Statements</a:t>
            </a:r>
            <a:endParaRPr lang="bg-BG" dirty="0"/>
          </a:p>
        </p:txBody>
      </p:sp>
      <p:graphicFrame>
        <p:nvGraphicFramePr>
          <p:cNvPr id="8" name="Group 4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14033025"/>
              </p:ext>
            </p:extLst>
          </p:nvPr>
        </p:nvGraphicFramePr>
        <p:xfrm>
          <a:off x="653223" y="2667000"/>
          <a:ext cx="11127600" cy="3203448"/>
        </p:xfrm>
        <a:graphic>
          <a:graphicData uri="http://schemas.openxmlformats.org/drawingml/2006/table">
            <a:tbl>
              <a:tblPr/>
              <a:tblGrid>
                <a:gridCol w="32313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962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Interfaces</a:t>
                      </a:r>
                    </a:p>
                  </a:txBody>
                  <a:tcPr marL="157466" marR="157466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C0AA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Recommended use</a:t>
                      </a:r>
                      <a:endParaRPr kumimoji="1" lang="bg-BG" sz="28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157466" marR="157466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C0AA">
                        <a:alpha val="4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8912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/>
                          <a:latin typeface="Consolas" pitchFamily="49" charset="0"/>
                        </a:rPr>
                        <a:t>Statement</a:t>
                      </a:r>
                    </a:p>
                  </a:txBody>
                  <a:tcPr marL="157466" marR="157466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/>
                          <a:latin typeface="Consolas" pitchFamily="49" charset="0"/>
                        </a:rPr>
                        <a:t>For general-purpose access to your database and static SQL statements at runtime. Cannot accept parameters. </a:t>
                      </a:r>
                      <a:endParaRPr kumimoji="1" lang="bg-BG" sz="24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2">
                            <a:lumMod val="90000"/>
                          </a:schemeClr>
                        </a:solidFill>
                        <a:effectLst/>
                        <a:latin typeface="Consolas" pitchFamily="49" charset="0"/>
                      </a:endParaRPr>
                    </a:p>
                  </a:txBody>
                  <a:tcPr marL="157466" marR="157466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8912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/>
                          <a:latin typeface="Consolas" pitchFamily="49" charset="0"/>
                        </a:rPr>
                        <a:t>PreparedStatement</a:t>
                      </a:r>
                    </a:p>
                  </a:txBody>
                  <a:tcPr marL="157466" marR="157466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/>
                          <a:latin typeface="Consolas" pitchFamily="49" charset="0"/>
                        </a:rPr>
                        <a:t>For SQL statements used many times. Accepts parameters.</a:t>
                      </a:r>
                    </a:p>
                  </a:txBody>
                  <a:tcPr marL="157466" marR="157466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8912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/>
                          <a:latin typeface="Consolas" pitchFamily="49" charset="0"/>
                        </a:rPr>
                        <a:t>CallableStatement</a:t>
                      </a:r>
                    </a:p>
                  </a:txBody>
                  <a:tcPr marL="157466" marR="157466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/>
                          <a:latin typeface="Consolas" pitchFamily="49" charset="0"/>
                        </a:rPr>
                        <a:t>Used for stored procedures. Accepts parameters.</a:t>
                      </a:r>
                    </a:p>
                  </a:txBody>
                  <a:tcPr marL="157466" marR="157466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29062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3200" noProof="1"/>
              <a:t>Example(PreparedStatement) from previous demo: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Statements Example</a:t>
            </a:r>
            <a:endParaRPr lang="bg-BG" dirty="0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611074" y="2005458"/>
            <a:ext cx="10955338" cy="323432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PreparedStatement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stmt = 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connection.prepareStatement("</a:t>
            </a:r>
            <a:r>
              <a:rPr lang="en-US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SELECT * FROM employees WHERE salary &gt; ?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");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salary = sc.nextLine();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stmt.setDouble(1, Double.parseDouble(salary));</a:t>
            </a:r>
          </a:p>
        </p:txBody>
      </p:sp>
      <p:sp>
        <p:nvSpPr>
          <p:cNvPr id="7" name="AutoShape 5"/>
          <p:cNvSpPr>
            <a:spLocks noChangeArrowheads="1"/>
          </p:cNvSpPr>
          <p:nvPr/>
        </p:nvSpPr>
        <p:spPr bwMode="auto">
          <a:xfrm>
            <a:off x="9240835" y="1838311"/>
            <a:ext cx="2133495" cy="587883"/>
          </a:xfrm>
          <a:prstGeom prst="wedgeRoundRectCallout">
            <a:avLst>
              <a:gd name="adj1" fmla="val -40830"/>
              <a:gd name="adj2" fmla="val 6574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SQL Query</a:t>
            </a:r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9" name="AutoShape 5"/>
          <p:cNvSpPr>
            <a:spLocks noChangeArrowheads="1"/>
          </p:cNvSpPr>
          <p:nvPr/>
        </p:nvSpPr>
        <p:spPr bwMode="auto">
          <a:xfrm>
            <a:off x="1407833" y="5406925"/>
            <a:ext cx="2667557" cy="628297"/>
          </a:xfrm>
          <a:prstGeom prst="wedgeRoundRectCallout">
            <a:avLst>
              <a:gd name="adj1" fmla="val 37439"/>
              <a:gd name="adj2" fmla="val -9301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Parameter Index</a:t>
            </a:r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10" name="AutoShape 5"/>
          <p:cNvSpPr>
            <a:spLocks noChangeArrowheads="1"/>
          </p:cNvSpPr>
          <p:nvPr/>
        </p:nvSpPr>
        <p:spPr bwMode="auto">
          <a:xfrm>
            <a:off x="1036382" y="3610118"/>
            <a:ext cx="2784701" cy="512316"/>
          </a:xfrm>
          <a:prstGeom prst="wedgeRoundRectCallout">
            <a:avLst>
              <a:gd name="adj1" fmla="val 40825"/>
              <a:gd name="adj2" fmla="val -8576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Query parameter</a:t>
            </a:r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5" name="Правоъгълник 4"/>
          <p:cNvSpPr/>
          <p:nvPr/>
        </p:nvSpPr>
        <p:spPr>
          <a:xfrm>
            <a:off x="3656012" y="2971800"/>
            <a:ext cx="228600" cy="409785"/>
          </a:xfrm>
          <a:prstGeom prst="rect">
            <a:avLst/>
          </a:prstGeom>
          <a:noFill/>
          <a:ln w="50800">
            <a:solidFill>
              <a:srgbClr val="F3CD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rgbClr val="F3CD60"/>
              </a:solidFill>
            </a:endParaRPr>
          </a:p>
        </p:txBody>
      </p:sp>
      <p:sp>
        <p:nvSpPr>
          <p:cNvPr id="11" name="AutoShape 5"/>
          <p:cNvSpPr>
            <a:spLocks noChangeArrowheads="1"/>
          </p:cNvSpPr>
          <p:nvPr/>
        </p:nvSpPr>
        <p:spPr bwMode="auto">
          <a:xfrm>
            <a:off x="6323012" y="5565861"/>
            <a:ext cx="2667557" cy="628297"/>
          </a:xfrm>
          <a:prstGeom prst="wedgeRoundRectCallout">
            <a:avLst>
              <a:gd name="adj1" fmla="val -50964"/>
              <a:gd name="adj2" fmla="val -11216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Parameter value</a:t>
            </a:r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12" name="AutoShape 5"/>
          <p:cNvSpPr>
            <a:spLocks noChangeArrowheads="1"/>
          </p:cNvSpPr>
          <p:nvPr/>
        </p:nvSpPr>
        <p:spPr bwMode="auto">
          <a:xfrm>
            <a:off x="4799012" y="3045002"/>
            <a:ext cx="3810000" cy="891296"/>
          </a:xfrm>
          <a:prstGeom prst="wedgeRoundRectCallout">
            <a:avLst>
              <a:gd name="adj1" fmla="val -55708"/>
              <a:gd name="adj2" fmla="val -5534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Statements are created via the connection</a:t>
            </a:r>
            <a:endParaRPr lang="bg-BG" sz="2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6152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 animBg="1"/>
      <p:bldP spid="10" grpId="0" animBg="1"/>
      <p:bldP spid="5" grpId="0" animBg="1"/>
      <p:bldP spid="11" grpId="0" animBg="1"/>
      <p:bldP spid="12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2776" y="4876800"/>
            <a:ext cx="8938472" cy="820600"/>
          </a:xfrm>
        </p:spPr>
        <p:txBody>
          <a:bodyPr/>
          <a:lstStyle/>
          <a:p>
            <a:r>
              <a:rPr lang="en-US" dirty="0"/>
              <a:t>SQL Injection</a:t>
            </a:r>
          </a:p>
        </p:txBody>
      </p:sp>
      <p:sp>
        <p:nvSpPr>
          <p:cNvPr id="5" name="Текстов контейнер 4"/>
          <p:cNvSpPr>
            <a:spLocks noGrp="1"/>
          </p:cNvSpPr>
          <p:nvPr>
            <p:ph type="body" idx="1"/>
          </p:nvPr>
        </p:nvSpPr>
        <p:spPr>
          <a:xfrm>
            <a:off x="760412" y="5562600"/>
            <a:ext cx="10363200" cy="646322"/>
          </a:xfrm>
        </p:spPr>
        <p:txBody>
          <a:bodyPr/>
          <a:lstStyle/>
          <a:p>
            <a:r>
              <a:rPr lang="en-US" sz="3700" dirty="0">
                <a:solidFill>
                  <a:srgbClr val="F0A22E"/>
                </a:solidFill>
              </a:rPr>
              <a:t>How to prevent it?</a:t>
            </a:r>
          </a:p>
        </p:txBody>
      </p:sp>
      <p:pic>
        <p:nvPicPr>
          <p:cNvPr id="7" name="Картина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4612" y="1524000"/>
            <a:ext cx="4006210" cy="3177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8733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>
                <a:defRPr/>
              </a:pPr>
              <a:t>29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SQL Injection?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dirty="0"/>
              <a:t>Placement of </a:t>
            </a:r>
            <a:r>
              <a:rPr lang="en-US" dirty="0">
                <a:solidFill>
                  <a:srgbClr val="F3CD60"/>
                </a:solidFill>
              </a:rPr>
              <a:t>malicious</a:t>
            </a:r>
            <a:r>
              <a:rPr lang="en-US" dirty="0"/>
              <a:t> code in SQL Statements</a:t>
            </a:r>
          </a:p>
          <a:p>
            <a:pPr lvl="1"/>
            <a:r>
              <a:rPr lang="en-US" dirty="0"/>
              <a:t>Usually done via user input</a:t>
            </a:r>
          </a:p>
          <a:p>
            <a:r>
              <a:rPr lang="en-US" dirty="0"/>
              <a:t>To protect our data we can place parameters in our statements </a:t>
            </a:r>
          </a:p>
          <a:p>
            <a:pPr lvl="1"/>
            <a:r>
              <a:rPr lang="en-US" dirty="0"/>
              <a:t>We can do it by using </a:t>
            </a:r>
            <a:r>
              <a:rPr lang="en-US" noProof="1">
                <a:solidFill>
                  <a:srgbClr val="F3CD60"/>
                </a:solidFill>
              </a:rPr>
              <a:t>PreparedStatement</a:t>
            </a:r>
            <a:r>
              <a:rPr lang="en-US" dirty="0"/>
              <a:t> </a:t>
            </a:r>
            <a:endParaRPr lang="bg-BG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1" name="Картина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2180" y="3289490"/>
            <a:ext cx="6057900" cy="333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502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br>
              <a:rPr lang="en-US" sz="6000" b="1" dirty="0"/>
            </a:br>
            <a:r>
              <a:rPr lang="en-US" sz="11500" b="1" noProof="1"/>
              <a:t>#db-advanced</a:t>
            </a:r>
            <a:endParaRPr lang="en-US" sz="6000" b="1" noProof="1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33082458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Контейнер за съдържание 7">
            <a:extLst>
              <a:ext uri="{FF2B5EF4-FFF2-40B4-BE49-F238E27FC236}">
                <a16:creationId xmlns:a16="http://schemas.microsoft.com/office/drawing/2014/main" id="{7D7B878C-52C4-42BE-9281-929A9DE552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Ask the user to input username and password in fields</a:t>
            </a:r>
          </a:p>
          <a:p>
            <a:pPr lvl="1"/>
            <a:r>
              <a:rPr lang="en-US" dirty="0"/>
              <a:t>If we don't secure our statements, we risk SQL Queries to be written as an input </a:t>
            </a:r>
          </a:p>
          <a:p>
            <a:pPr lvl="1"/>
            <a:r>
              <a:rPr lang="en-US" dirty="0"/>
              <a:t>E.g. :</a:t>
            </a:r>
          </a:p>
          <a:p>
            <a:pPr lvl="2"/>
            <a:r>
              <a:rPr lang="en-US" dirty="0"/>
              <a:t>username: </a:t>
            </a:r>
            <a:r>
              <a:rPr lang="en-US" noProof="1"/>
              <a:t>'example</a:t>
            </a:r>
            <a:r>
              <a:rPr lang="en-US" dirty="0"/>
              <a:t>_</a:t>
            </a:r>
            <a:r>
              <a:rPr lang="en-US" noProof="1"/>
              <a:t>user</a:t>
            </a:r>
            <a:r>
              <a:rPr lang="en-US" dirty="0"/>
              <a:t>'</a:t>
            </a:r>
          </a:p>
          <a:p>
            <a:pPr lvl="2"/>
            <a:r>
              <a:rPr lang="en-US" dirty="0"/>
              <a:t>password: '12345'</a:t>
            </a:r>
          </a:p>
          <a:p>
            <a:pPr lvl="2"/>
            <a:r>
              <a:rPr lang="en-US" dirty="0"/>
              <a:t>The following query will be built and executed to the data source:</a:t>
            </a:r>
          </a:p>
          <a:p>
            <a:pPr lvl="2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>
                <a:defRPr/>
              </a:pPr>
              <a:t>30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78"/>
          </a:xfrm>
        </p:spPr>
        <p:txBody>
          <a:bodyPr>
            <a:normAutofit fontScale="90000"/>
          </a:bodyPr>
          <a:lstStyle/>
          <a:p>
            <a:r>
              <a:rPr lang="en-US" dirty="0"/>
              <a:t>SQL Injection Example: Login form input by user</a:t>
            </a: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4209EF63-C8B5-4187-9E26-41F4EAD29D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813" y="5587944"/>
            <a:ext cx="11201400" cy="99719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SELECT </a:t>
            </a:r>
            <a:r>
              <a:rPr lang="en-US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id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FROM </a:t>
            </a:r>
            <a:r>
              <a:rPr lang="en-US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users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</a:t>
            </a:r>
          </a:p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WHERE </a:t>
            </a:r>
            <a:r>
              <a:rPr lang="en-US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username = 'example_user'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AND password = '12345';</a:t>
            </a:r>
          </a:p>
        </p:txBody>
      </p:sp>
    </p:spTree>
    <p:extLst>
      <p:ext uri="{BB962C8B-B14F-4D97-AF65-F5344CB8AC3E}">
        <p14:creationId xmlns:p14="http://schemas.microsoft.com/office/powerpoint/2010/main" val="2947076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Контейнер за съдържание 7">
            <a:extLst>
              <a:ext uri="{FF2B5EF4-FFF2-40B4-BE49-F238E27FC236}">
                <a16:creationId xmlns:a16="http://schemas.microsoft.com/office/drawing/2014/main" id="{7D7B878C-52C4-42BE-9281-929A9DE552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result the </a:t>
            </a:r>
            <a:r>
              <a:rPr lang="en-US" dirty="0">
                <a:solidFill>
                  <a:srgbClr val="F3CD60"/>
                </a:solidFill>
              </a:rPr>
              <a:t>id of the user </a:t>
            </a:r>
            <a:r>
              <a:rPr lang="en-US" dirty="0"/>
              <a:t>will be returned</a:t>
            </a:r>
          </a:p>
          <a:p>
            <a:pPr lvl="1"/>
            <a:r>
              <a:rPr lang="en-US" dirty="0"/>
              <a:t>User will be authenticated to do actions in the application</a:t>
            </a:r>
          </a:p>
          <a:p>
            <a:r>
              <a:rPr lang="en-US" dirty="0"/>
              <a:t>Without validating and securing our statements information might get exposed:</a:t>
            </a:r>
          </a:p>
          <a:p>
            <a:pPr lvl="1"/>
            <a:r>
              <a:rPr lang="en-US" dirty="0"/>
              <a:t>Value for password: ''1' OR username = 'admin';'</a:t>
            </a:r>
          </a:p>
          <a:p>
            <a:pPr lvl="1"/>
            <a:r>
              <a:rPr lang="en-US" dirty="0"/>
              <a:t>The following query will be executed:</a:t>
            </a:r>
          </a:p>
          <a:p>
            <a:pPr marL="0" indent="0">
              <a:buNone/>
            </a:pPr>
            <a:r>
              <a:rPr lang="en-US" dirty="0"/>
              <a:t>	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>
                <a:defRPr/>
              </a:pPr>
              <a:t>31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78"/>
          </a:xfrm>
        </p:spPr>
        <p:txBody>
          <a:bodyPr>
            <a:normAutofit fontScale="90000"/>
          </a:bodyPr>
          <a:lstStyle/>
          <a:p>
            <a:r>
              <a:rPr lang="en-US" dirty="0"/>
              <a:t>SQL Injection Example: Login form input by user (2)</a:t>
            </a: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4209EF63-C8B5-4187-9E26-41F4EAD29D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6612" y="5075374"/>
            <a:ext cx="10058401" cy="144962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SELECT </a:t>
            </a:r>
            <a:r>
              <a:rPr lang="en-US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id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FROM </a:t>
            </a:r>
            <a:r>
              <a:rPr lang="en-US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users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</a:t>
            </a:r>
          </a:p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WHERE </a:t>
            </a:r>
            <a:r>
              <a:rPr lang="en-US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username = 'pesho'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</a:t>
            </a:r>
          </a:p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AND password = </a:t>
            </a:r>
            <a:r>
              <a:rPr lang="en-US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'1' OR username = 'admin'</a:t>
            </a:r>
            <a:r>
              <a:rPr lang="en-US" sz="280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2575135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Контейнер за съдържание 7">
            <a:extLst>
              <a:ext uri="{FF2B5EF4-FFF2-40B4-BE49-F238E27FC236}">
                <a16:creationId xmlns:a16="http://schemas.microsoft.com/office/drawing/2014/main" id="{7D7B878C-52C4-42BE-9281-929A9DE552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result the id </a:t>
            </a:r>
            <a:r>
              <a:rPr lang="en-US" dirty="0">
                <a:solidFill>
                  <a:srgbClr val="F3CD60"/>
                </a:solidFill>
              </a:rPr>
              <a:t>an admin </a:t>
            </a:r>
            <a:r>
              <a:rPr lang="en-US" dirty="0"/>
              <a:t>will be returned</a:t>
            </a:r>
          </a:p>
          <a:p>
            <a:pPr lvl="1"/>
            <a:r>
              <a:rPr lang="en-US" dirty="0"/>
              <a:t>Will permit actions to the user that can harm our application and database</a:t>
            </a:r>
          </a:p>
          <a:p>
            <a:r>
              <a:rPr lang="en-US" dirty="0"/>
              <a:t>We can validate the input by setting rules</a:t>
            </a:r>
          </a:p>
          <a:p>
            <a:pPr lvl="1"/>
            <a:r>
              <a:rPr lang="en-US" dirty="0"/>
              <a:t>Length, special characters, digits etc.</a:t>
            </a:r>
          </a:p>
          <a:p>
            <a:pPr lvl="1"/>
            <a:r>
              <a:rPr lang="en-US" dirty="0"/>
              <a:t>Set up validation in our code in different layers (front-end, back-end etc.)</a:t>
            </a:r>
            <a:endParaRPr lang="en-US" dirty="0">
              <a:solidFill>
                <a:srgbClr val="F3CD60"/>
              </a:solidFill>
            </a:endParaRP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>
                <a:defRPr/>
              </a:pPr>
              <a:t>32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78"/>
          </a:xfrm>
        </p:spPr>
        <p:txBody>
          <a:bodyPr>
            <a:normAutofit fontScale="90000"/>
          </a:bodyPr>
          <a:lstStyle/>
          <a:p>
            <a:r>
              <a:rPr lang="en-US" dirty="0"/>
              <a:t>SQL Injection Example: Login form input by user (3)</a:t>
            </a:r>
          </a:p>
        </p:txBody>
      </p:sp>
    </p:spTree>
    <p:extLst>
      <p:ext uri="{BB962C8B-B14F-4D97-AF65-F5344CB8AC3E}">
        <p14:creationId xmlns:p14="http://schemas.microsoft.com/office/powerpoint/2010/main" val="42182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33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083655" y="4953000"/>
            <a:ext cx="9832319" cy="774883"/>
          </a:xfrm>
        </p:spPr>
        <p:txBody>
          <a:bodyPr>
            <a:normAutofit/>
          </a:bodyPr>
          <a:lstStyle/>
          <a:p>
            <a:pPr algn="ctr">
              <a:lnSpc>
                <a:spcPts val="5400"/>
              </a:lnSpc>
            </a:pPr>
            <a:r>
              <a:rPr lang="en-US" sz="5400" dirty="0"/>
              <a:t>Advanced Concepts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289023" y="5562600"/>
            <a:ext cx="11491800" cy="774883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rgbClr val="F3BE6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ts val="5400"/>
              </a:lnSpc>
            </a:pPr>
            <a:r>
              <a:rPr lang="en-US" b="0" spc="200" dirty="0">
                <a:solidFill>
                  <a:srgbClr val="F0A22E"/>
                </a:solidFill>
                <a:latin typeface="+mn-lt"/>
                <a:ea typeface="+mn-ea"/>
                <a:cs typeface="+mn-cs"/>
              </a:rPr>
              <a:t>Transactions and DAO Pattern</a:t>
            </a:r>
            <a:endParaRPr lang="en-US" b="0" spc="200" noProof="1">
              <a:solidFill>
                <a:srgbClr val="F0A22E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13" name="Картина 12"/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5612" y="1346984"/>
            <a:ext cx="3418497" cy="3418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260729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34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JDBC Transaction Pattern</a:t>
            </a:r>
            <a:endParaRPr lang="bg-BG" dirty="0"/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dirty="0"/>
              <a:t>Every JDBC Connection is set to </a:t>
            </a:r>
            <a:r>
              <a:rPr lang="en-US" dirty="0">
                <a:solidFill>
                  <a:srgbClr val="F3CD60"/>
                </a:solidFill>
              </a:rPr>
              <a:t>auto-commit</a:t>
            </a:r>
            <a:r>
              <a:rPr lang="en-US" dirty="0"/>
              <a:t> by default</a:t>
            </a:r>
          </a:p>
          <a:p>
            <a:pPr lvl="1"/>
            <a:r>
              <a:rPr lang="en-US" dirty="0"/>
              <a:t>SQL statements are committed on completion</a:t>
            </a:r>
          </a:p>
          <a:p>
            <a:r>
              <a:rPr lang="en-US" dirty="0"/>
              <a:t>In bigger applications we want greater control</a:t>
            </a:r>
          </a:p>
          <a:p>
            <a:pPr lvl="1"/>
            <a:r>
              <a:rPr lang="en-US" dirty="0"/>
              <a:t>If and when changes are applied to the database</a:t>
            </a:r>
          </a:p>
          <a:p>
            <a:r>
              <a:rPr lang="en-US" dirty="0"/>
              <a:t>Turn off auto-commit:</a:t>
            </a:r>
          </a:p>
          <a:p>
            <a:pPr marL="377887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15" name="Rectangle 4"/>
          <p:cNvSpPr>
            <a:spLocks noChangeArrowheads="1"/>
          </p:cNvSpPr>
          <p:nvPr/>
        </p:nvSpPr>
        <p:spPr bwMode="auto">
          <a:xfrm>
            <a:off x="760412" y="4648200"/>
            <a:ext cx="6626338" cy="64899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connection.setAutoCommit(false);</a:t>
            </a:r>
          </a:p>
        </p:txBody>
      </p:sp>
    </p:spTree>
    <p:extLst>
      <p:ext uri="{BB962C8B-B14F-4D97-AF65-F5344CB8AC3E}">
        <p14:creationId xmlns:p14="http://schemas.microsoft.com/office/powerpoint/2010/main" val="1642331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JDBC Transaction Pattern (2)</a:t>
            </a:r>
            <a:endParaRPr lang="bg-BG" dirty="0"/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dirty="0"/>
              <a:t>Example (</a:t>
            </a:r>
            <a:r>
              <a:rPr lang="en-US" dirty="0">
                <a:solidFill>
                  <a:srgbClr val="F3CD60"/>
                </a:solidFill>
              </a:rPr>
              <a:t>pseudo code</a:t>
            </a:r>
            <a:r>
              <a:rPr lang="en-US" dirty="0"/>
              <a:t>):</a:t>
            </a:r>
          </a:p>
          <a:p>
            <a:pPr marL="377887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15" name="Rectangle 4"/>
          <p:cNvSpPr>
            <a:spLocks noChangeArrowheads="1"/>
          </p:cNvSpPr>
          <p:nvPr/>
        </p:nvSpPr>
        <p:spPr bwMode="auto">
          <a:xfrm>
            <a:off x="2054224" y="1886942"/>
            <a:ext cx="8077200" cy="428076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try {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connection.setAutoCommit(false);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Statement stmt = conn.createStatement();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String sql = "…";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stmt.executeUpdate(sql);  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// If there is no error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connection.commit();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 catch(SQLException se){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// If there is any error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conn.rollback();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9874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DAO Pattern</a:t>
            </a:r>
            <a:endParaRPr lang="bg-BG" dirty="0"/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rgbClr val="F3CD60"/>
                </a:solidFill>
              </a:rPr>
              <a:t>D</a:t>
            </a:r>
            <a:r>
              <a:rPr lang="en-US" dirty="0"/>
              <a:t>ata </a:t>
            </a:r>
            <a:r>
              <a:rPr lang="en-US" dirty="0">
                <a:solidFill>
                  <a:srgbClr val="F3CD60"/>
                </a:solidFill>
              </a:rPr>
              <a:t>A</a:t>
            </a:r>
            <a:r>
              <a:rPr lang="en-US" dirty="0"/>
              <a:t>ccess </a:t>
            </a:r>
            <a:r>
              <a:rPr lang="en-US" dirty="0">
                <a:solidFill>
                  <a:srgbClr val="F3CD60"/>
                </a:solidFill>
              </a:rPr>
              <a:t>O</a:t>
            </a:r>
            <a:r>
              <a:rPr lang="en-US" dirty="0"/>
              <a:t>bject design pattern is based on </a:t>
            </a:r>
            <a:r>
              <a:rPr lang="en-US" dirty="0">
                <a:solidFill>
                  <a:srgbClr val="F3CD60"/>
                </a:solidFill>
              </a:rPr>
              <a:t>abstraction</a:t>
            </a:r>
            <a:r>
              <a:rPr lang="en-US" dirty="0"/>
              <a:t> and </a:t>
            </a:r>
            <a:r>
              <a:rPr lang="en-US" dirty="0">
                <a:solidFill>
                  <a:srgbClr val="F3CD60"/>
                </a:solidFill>
              </a:rPr>
              <a:t>encapsulation </a:t>
            </a:r>
          </a:p>
          <a:p>
            <a:endParaRPr lang="en-US" dirty="0">
              <a:solidFill>
                <a:srgbClr val="F3CD60"/>
              </a:solidFill>
            </a:endParaRPr>
          </a:p>
          <a:p>
            <a:endParaRPr lang="en-US" dirty="0">
              <a:solidFill>
                <a:srgbClr val="F3CD60"/>
              </a:solidFill>
            </a:endParaRPr>
          </a:p>
          <a:p>
            <a:r>
              <a:rPr lang="en-US" dirty="0"/>
              <a:t>Why implement it:</a:t>
            </a:r>
          </a:p>
          <a:p>
            <a:pPr lvl="1"/>
            <a:r>
              <a:rPr lang="en-US" dirty="0"/>
              <a:t>Keeping data access code away from business logic </a:t>
            </a:r>
          </a:p>
          <a:p>
            <a:pPr lvl="1"/>
            <a:r>
              <a:rPr lang="en-US" dirty="0"/>
              <a:t>In result it can be changed without affecting other layers of the app</a:t>
            </a:r>
          </a:p>
          <a:p>
            <a:pPr lvl="1"/>
            <a:r>
              <a:rPr lang="en-US" dirty="0"/>
              <a:t>Improves testing with Mock objects</a:t>
            </a:r>
          </a:p>
          <a:p>
            <a:pPr lvl="2"/>
            <a:endParaRPr lang="en-US" dirty="0"/>
          </a:p>
        </p:txBody>
      </p:sp>
      <p:sp>
        <p:nvSpPr>
          <p:cNvPr id="8" name="Правоъгълник 7"/>
          <p:cNvSpPr/>
          <p:nvPr/>
        </p:nvSpPr>
        <p:spPr>
          <a:xfrm>
            <a:off x="1428582" y="2514600"/>
            <a:ext cx="2438400" cy="838200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Application Code</a:t>
            </a:r>
          </a:p>
        </p:txBody>
      </p:sp>
      <p:sp>
        <p:nvSpPr>
          <p:cNvPr id="15" name="Правоъгълник 14"/>
          <p:cNvSpPr/>
          <p:nvPr/>
        </p:nvSpPr>
        <p:spPr>
          <a:xfrm>
            <a:off x="4875212" y="2514600"/>
            <a:ext cx="2438400" cy="838200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DAO Layer</a:t>
            </a:r>
          </a:p>
        </p:txBody>
      </p:sp>
      <p:sp>
        <p:nvSpPr>
          <p:cNvPr id="16" name="Правоъгълник 15"/>
          <p:cNvSpPr/>
          <p:nvPr/>
        </p:nvSpPr>
        <p:spPr>
          <a:xfrm>
            <a:off x="8261434" y="2514600"/>
            <a:ext cx="2438400" cy="838200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JDBC</a:t>
            </a:r>
          </a:p>
        </p:txBody>
      </p:sp>
      <p:cxnSp>
        <p:nvCxnSpPr>
          <p:cNvPr id="11" name="Съединител &quot;права стрелка&quot; 10"/>
          <p:cNvCxnSpPr/>
          <p:nvPr/>
        </p:nvCxnSpPr>
        <p:spPr>
          <a:xfrm>
            <a:off x="4053723" y="2933700"/>
            <a:ext cx="609600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Съединител &quot;права стрелка&quot; 18"/>
          <p:cNvCxnSpPr/>
          <p:nvPr/>
        </p:nvCxnSpPr>
        <p:spPr>
          <a:xfrm>
            <a:off x="7482723" y="2933700"/>
            <a:ext cx="609600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3833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5" grpId="0" animBg="1"/>
      <p:bldP spid="16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DAO Pattern</a:t>
            </a:r>
            <a:endParaRPr lang="bg-BG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7225671"/>
              </p:ext>
            </p:extLst>
          </p:nvPr>
        </p:nvGraphicFramePr>
        <p:xfrm>
          <a:off x="379412" y="1886602"/>
          <a:ext cx="3435066" cy="28757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5066">
                  <a:extLst>
                    <a:ext uri="{9D8B030D-6E8A-4147-A177-3AD203B41FA5}">
                      <a16:colId xmlns:a16="http://schemas.microsoft.com/office/drawing/2014/main" val="2367107057"/>
                    </a:ext>
                  </a:extLst>
                </a:gridCol>
              </a:tblGrid>
              <a:tr h="142940">
                <a:tc>
                  <a:txBody>
                    <a:bodyPr/>
                    <a:lstStyle/>
                    <a:p>
                      <a:r>
                        <a:rPr lang="en-US" sz="2100" dirty="0"/>
                        <a:t>Student</a:t>
                      </a:r>
                      <a:endParaRPr lang="bg-BG" sz="2100" dirty="0"/>
                    </a:p>
                  </a:txBody>
                  <a:tcPr marL="82441" marR="82441" marT="41220" marB="41220"/>
                </a:tc>
                <a:extLst>
                  <a:ext uri="{0D108BD9-81ED-4DB2-BD59-A6C34878D82A}">
                    <a16:rowId xmlns:a16="http://schemas.microsoft.com/office/drawing/2014/main" val="283929760"/>
                  </a:ext>
                </a:extLst>
              </a:tr>
              <a:tr h="741974">
                <a:tc>
                  <a:txBody>
                    <a:bodyPr/>
                    <a:lstStyle/>
                    <a:p>
                      <a:pPr marL="342900" indent="-342900">
                        <a:buFontTx/>
                        <a:buChar char="-"/>
                      </a:pPr>
                      <a:r>
                        <a:rPr lang="en-US" sz="2100" dirty="0"/>
                        <a:t>id: </a:t>
                      </a:r>
                      <a:r>
                        <a:rPr lang="en-US" sz="2100" noProof="1"/>
                        <a:t>int</a:t>
                      </a:r>
                    </a:p>
                    <a:p>
                      <a:pPr marL="342900" indent="-342900">
                        <a:buFontTx/>
                        <a:buChar char="-"/>
                      </a:pPr>
                      <a:r>
                        <a:rPr lang="en-US" sz="2100" dirty="0"/>
                        <a:t>name: String</a:t>
                      </a:r>
                      <a:endParaRPr lang="bg-BG" sz="2100" dirty="0"/>
                    </a:p>
                  </a:txBody>
                  <a:tcPr marL="82441" marR="82441" marT="41220" marB="41220"/>
                </a:tc>
                <a:extLst>
                  <a:ext uri="{0D108BD9-81ED-4DB2-BD59-A6C34878D82A}">
                    <a16:rowId xmlns:a16="http://schemas.microsoft.com/office/drawing/2014/main" val="3054292929"/>
                  </a:ext>
                </a:extLst>
              </a:tr>
              <a:tr h="1731273">
                <a:tc>
                  <a:txBody>
                    <a:bodyPr/>
                    <a:lstStyle/>
                    <a:p>
                      <a:r>
                        <a:rPr lang="bg-BG" sz="2100" dirty="0"/>
                        <a:t>+</a:t>
                      </a:r>
                      <a:r>
                        <a:rPr lang="bg-BG" sz="2100" baseline="0" dirty="0"/>
                        <a:t> </a:t>
                      </a:r>
                      <a:r>
                        <a:rPr lang="en-US" sz="2100" baseline="0" dirty="0"/>
                        <a:t>  Student()</a:t>
                      </a:r>
                    </a:p>
                    <a:p>
                      <a:r>
                        <a:rPr lang="en-US" sz="2100" baseline="0" dirty="0"/>
                        <a:t>+   </a:t>
                      </a:r>
                      <a:r>
                        <a:rPr lang="en-US" sz="2100" baseline="0" noProof="1"/>
                        <a:t>getStudentId(): int</a:t>
                      </a:r>
                    </a:p>
                    <a:p>
                      <a:r>
                        <a:rPr lang="en-US" sz="2100" baseline="0" dirty="0"/>
                        <a:t>+   </a:t>
                      </a:r>
                      <a:r>
                        <a:rPr lang="en-US" sz="2100" baseline="0" noProof="1"/>
                        <a:t>setStudentId(</a:t>
                      </a:r>
                      <a:r>
                        <a:rPr lang="en-US" sz="2100" baseline="0" dirty="0"/>
                        <a:t>): void</a:t>
                      </a:r>
                    </a:p>
                    <a:p>
                      <a:r>
                        <a:rPr lang="en-US" sz="2100" baseline="0" dirty="0"/>
                        <a:t>+   </a:t>
                      </a:r>
                      <a:r>
                        <a:rPr lang="en-US" sz="2100" baseline="0" noProof="1"/>
                        <a:t>getStudentName(): String</a:t>
                      </a:r>
                    </a:p>
                    <a:p>
                      <a:r>
                        <a:rPr lang="en-US" sz="2100" baseline="0" noProof="1"/>
                        <a:t>+   setStudentName</a:t>
                      </a:r>
                      <a:r>
                        <a:rPr lang="en-US" sz="2100" baseline="0" dirty="0"/>
                        <a:t>(): void</a:t>
                      </a:r>
                      <a:endParaRPr lang="bg-BG" sz="2100" dirty="0"/>
                    </a:p>
                  </a:txBody>
                  <a:tcPr marL="82441" marR="82441" marT="41220" marB="41220"/>
                </a:tc>
                <a:extLst>
                  <a:ext uri="{0D108BD9-81ED-4DB2-BD59-A6C34878D82A}">
                    <a16:rowId xmlns:a16="http://schemas.microsoft.com/office/drawing/2014/main" val="178575058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461545"/>
              </p:ext>
            </p:extLst>
          </p:nvPr>
        </p:nvGraphicFramePr>
        <p:xfrm>
          <a:off x="5637212" y="697855"/>
          <a:ext cx="3192844" cy="224887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92844">
                  <a:extLst>
                    <a:ext uri="{9D8B030D-6E8A-4147-A177-3AD203B41FA5}">
                      <a16:colId xmlns:a16="http://schemas.microsoft.com/office/drawing/2014/main" val="2367107057"/>
                    </a:ext>
                  </a:extLst>
                </a:gridCol>
              </a:tblGrid>
              <a:tr h="416458">
                <a:tc>
                  <a:txBody>
                    <a:bodyPr/>
                    <a:lstStyle/>
                    <a:p>
                      <a:r>
                        <a:rPr lang="en-US" sz="2100" dirty="0" err="1"/>
                        <a:t>StudentDao</a:t>
                      </a:r>
                      <a:endParaRPr lang="bg-BG" sz="2100" dirty="0"/>
                    </a:p>
                  </a:txBody>
                  <a:tcPr marL="83292" marR="83292" marT="41645" marB="41645"/>
                </a:tc>
                <a:extLst>
                  <a:ext uri="{0D108BD9-81ED-4DB2-BD59-A6C34878D82A}">
                    <a16:rowId xmlns:a16="http://schemas.microsoft.com/office/drawing/2014/main" val="283929760"/>
                  </a:ext>
                </a:extLst>
              </a:tr>
              <a:tr h="416458"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endParaRPr lang="bg-BG" sz="2100" dirty="0"/>
                    </a:p>
                  </a:txBody>
                  <a:tcPr marL="83292" marR="83292" marT="41645" marB="41645"/>
                </a:tc>
                <a:extLst>
                  <a:ext uri="{0D108BD9-81ED-4DB2-BD59-A6C34878D82A}">
                    <a16:rowId xmlns:a16="http://schemas.microsoft.com/office/drawing/2014/main" val="3054292929"/>
                  </a:ext>
                </a:extLst>
              </a:tr>
              <a:tr h="1415957">
                <a:tc>
                  <a:txBody>
                    <a:bodyPr/>
                    <a:lstStyle/>
                    <a:p>
                      <a:r>
                        <a:rPr lang="en-US" sz="2100" baseline="0" dirty="0"/>
                        <a:t>+   </a:t>
                      </a:r>
                      <a:r>
                        <a:rPr lang="en-US" sz="2100" baseline="0" noProof="1"/>
                        <a:t>getAllStudents(): List</a:t>
                      </a:r>
                    </a:p>
                    <a:p>
                      <a:r>
                        <a:rPr lang="en-US" sz="2100" baseline="0" noProof="1"/>
                        <a:t>+   updateStudent(): void</a:t>
                      </a:r>
                    </a:p>
                    <a:p>
                      <a:r>
                        <a:rPr lang="en-US" sz="2100" baseline="0" noProof="1"/>
                        <a:t>+   deleteStudent(): void</a:t>
                      </a:r>
                    </a:p>
                    <a:p>
                      <a:pPr marL="0" marR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100" baseline="0" noProof="1"/>
                        <a:t>+   addStudent</a:t>
                      </a:r>
                      <a:r>
                        <a:rPr lang="en-US" sz="2100" baseline="0" dirty="0"/>
                        <a:t>(): void</a:t>
                      </a:r>
                    </a:p>
                  </a:txBody>
                  <a:tcPr marL="83292" marR="83292" marT="41645" marB="41645"/>
                </a:tc>
                <a:extLst>
                  <a:ext uri="{0D108BD9-81ED-4DB2-BD59-A6C34878D82A}">
                    <a16:rowId xmlns:a16="http://schemas.microsoft.com/office/drawing/2014/main" val="178575058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8524522"/>
              </p:ext>
            </p:extLst>
          </p:nvPr>
        </p:nvGraphicFramePr>
        <p:xfrm>
          <a:off x="8456612" y="4014854"/>
          <a:ext cx="3002344" cy="25383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02344">
                  <a:extLst>
                    <a:ext uri="{9D8B030D-6E8A-4147-A177-3AD203B41FA5}">
                      <a16:colId xmlns:a16="http://schemas.microsoft.com/office/drawing/2014/main" val="2367107057"/>
                    </a:ext>
                  </a:extLst>
                </a:gridCol>
              </a:tblGrid>
              <a:tr h="409411">
                <a:tc>
                  <a:txBody>
                    <a:bodyPr/>
                    <a:lstStyle/>
                    <a:p>
                      <a:r>
                        <a:rPr lang="en-US" sz="2100" dirty="0" err="1"/>
                        <a:t>StudentDaoImpl</a:t>
                      </a:r>
                      <a:endParaRPr lang="bg-BG" sz="2100" dirty="0"/>
                    </a:p>
                  </a:txBody>
                  <a:tcPr marL="81882" marR="81882" marT="40941" marB="40941"/>
                </a:tc>
                <a:extLst>
                  <a:ext uri="{0D108BD9-81ED-4DB2-BD59-A6C34878D82A}">
                    <a16:rowId xmlns:a16="http://schemas.microsoft.com/office/drawing/2014/main" val="283929760"/>
                  </a:ext>
                </a:extLst>
              </a:tr>
              <a:tr h="409411">
                <a:tc>
                  <a:txBody>
                    <a:bodyPr/>
                    <a:lstStyle/>
                    <a:p>
                      <a:pPr marL="342900" indent="-342900">
                        <a:buFontTx/>
                        <a:buChar char="-"/>
                      </a:pPr>
                      <a:r>
                        <a:rPr lang="en-US" sz="2100" baseline="0" dirty="0"/>
                        <a:t>students: List </a:t>
                      </a:r>
                    </a:p>
                  </a:txBody>
                  <a:tcPr marL="81882" marR="81882" marT="40941" marB="40941"/>
                </a:tc>
                <a:extLst>
                  <a:ext uri="{0D108BD9-81ED-4DB2-BD59-A6C34878D82A}">
                    <a16:rowId xmlns:a16="http://schemas.microsoft.com/office/drawing/2014/main" val="3054292929"/>
                  </a:ext>
                </a:extLst>
              </a:tr>
              <a:tr h="1719524">
                <a:tc>
                  <a:txBody>
                    <a:bodyPr/>
                    <a:lstStyle/>
                    <a:p>
                      <a:pPr marL="0" marR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100" baseline="0" dirty="0"/>
                        <a:t>+   </a:t>
                      </a:r>
                      <a:r>
                        <a:rPr lang="en-US" sz="2100" noProof="1"/>
                        <a:t>StudentDaoImpl()</a:t>
                      </a:r>
                      <a:endParaRPr lang="en-US" sz="2100" baseline="0" noProof="1"/>
                    </a:p>
                    <a:p>
                      <a:r>
                        <a:rPr lang="en-US" sz="2100" baseline="0" noProof="1"/>
                        <a:t>+   getAllStudents(): List</a:t>
                      </a:r>
                    </a:p>
                    <a:p>
                      <a:r>
                        <a:rPr lang="en-US" sz="2100" baseline="0" noProof="1"/>
                        <a:t>+   updateStudent(): void</a:t>
                      </a:r>
                    </a:p>
                    <a:p>
                      <a:r>
                        <a:rPr lang="en-US" sz="2100" baseline="0" noProof="1"/>
                        <a:t>+   deleteStudent(): void</a:t>
                      </a:r>
                    </a:p>
                    <a:p>
                      <a:pPr marL="0" marR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100" baseline="0" noProof="1"/>
                        <a:t>+   addStudent</a:t>
                      </a:r>
                      <a:r>
                        <a:rPr lang="en-US" sz="2100" baseline="0" dirty="0"/>
                        <a:t>(): void</a:t>
                      </a:r>
                    </a:p>
                  </a:txBody>
                  <a:tcPr marL="81882" marR="81882" marT="40941" marB="40941"/>
                </a:tc>
                <a:extLst>
                  <a:ext uri="{0D108BD9-81ED-4DB2-BD59-A6C34878D82A}">
                    <a16:rowId xmlns:a16="http://schemas.microsoft.com/office/drawing/2014/main" val="178575058"/>
                  </a:ext>
                </a:extLst>
              </a:tr>
            </a:tbl>
          </a:graphicData>
        </a:graphic>
      </p:graphicFrame>
      <p:cxnSp>
        <p:nvCxnSpPr>
          <p:cNvPr id="9" name="Straight Arrow Connector 8"/>
          <p:cNvCxnSpPr/>
          <p:nvPr/>
        </p:nvCxnSpPr>
        <p:spPr>
          <a:xfrm flipH="1">
            <a:off x="4154345" y="2714025"/>
            <a:ext cx="1143000" cy="6326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 flipV="1">
            <a:off x="6856412" y="3252854"/>
            <a:ext cx="1154254" cy="918475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4400479" y="2129250"/>
            <a:ext cx="1066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prstClr val="white"/>
                </a:solidFill>
              </a:rPr>
              <a:t>use</a:t>
            </a:r>
            <a:endParaRPr lang="bg-BG" sz="3600" dirty="0">
              <a:solidFill>
                <a:prstClr val="white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458456" y="3153905"/>
            <a:ext cx="2743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prstClr val="white"/>
                </a:solidFill>
              </a:rPr>
              <a:t>implements</a:t>
            </a:r>
            <a:endParaRPr lang="bg-BG" sz="3600" dirty="0">
              <a:solidFill>
                <a:prstClr val="white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359084" y="137464"/>
            <a:ext cx="18689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prstClr val="white"/>
                </a:solidFill>
              </a:rPr>
              <a:t>interface</a:t>
            </a:r>
            <a:endParaRPr lang="bg-BG" sz="36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0867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2" y="1151121"/>
            <a:ext cx="11804821" cy="557035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ORM Frameworks map </a:t>
            </a:r>
            <a:r>
              <a:rPr lang="en-US" sz="3200" dirty="0">
                <a:solidFill>
                  <a:srgbClr val="F3CD60"/>
                </a:solidFill>
              </a:rPr>
              <a:t>Java objects</a:t>
            </a:r>
            <a:r>
              <a:rPr lang="en-US" sz="3200" dirty="0"/>
              <a:t> to </a:t>
            </a:r>
            <a:r>
              <a:rPr lang="en-US" sz="3200" dirty="0">
                <a:solidFill>
                  <a:srgbClr val="F3CD60"/>
                </a:solidFill>
              </a:rPr>
              <a:t>SQL entities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JDBC provides us </a:t>
            </a:r>
            <a:r>
              <a:rPr lang="en-US" sz="3200" dirty="0">
                <a:solidFill>
                  <a:srgbClr val="F3CD60"/>
                </a:solidFill>
              </a:rPr>
              <a:t>classes</a:t>
            </a:r>
            <a:r>
              <a:rPr lang="en-US" sz="3200" dirty="0"/>
              <a:t> for operating with a database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SQL Injection can seriously harm our data source or expose it </a:t>
            </a:r>
            <a:endParaRPr lang="bg-BG" sz="3200" dirty="0"/>
          </a:p>
          <a:p>
            <a:pPr lvl="1">
              <a:lnSpc>
                <a:spcPct val="100000"/>
              </a:lnSpc>
            </a:pPr>
            <a:r>
              <a:rPr lang="en-US" dirty="0"/>
              <a:t>Our application should secure the statements being sent</a:t>
            </a:r>
          </a:p>
          <a:p>
            <a:pPr lvl="1">
              <a:lnSpc>
                <a:spcPct val="100000"/>
              </a:lnSpc>
            </a:pPr>
            <a:endParaRPr lang="bg-BG" sz="2800" dirty="0"/>
          </a:p>
          <a:p>
            <a:pPr lvl="1">
              <a:lnSpc>
                <a:spcPct val="100000"/>
              </a:lnSpc>
            </a:pPr>
            <a:endParaRPr lang="en-US" sz="2800" dirty="0"/>
          </a:p>
          <a:p>
            <a:pPr>
              <a:lnSpc>
                <a:spcPct val="100000"/>
              </a:lnSpc>
            </a:pPr>
            <a:endParaRPr lang="en-US" sz="3000" dirty="0"/>
          </a:p>
          <a:p>
            <a:pPr>
              <a:lnSpc>
                <a:spcPct val="100000"/>
              </a:lnSpc>
            </a:pPr>
            <a:endParaRPr lang="en-US" sz="30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1412" y="3352800"/>
            <a:ext cx="2674817" cy="2899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185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Databases Advanced – DB </a:t>
            </a:r>
            <a:r>
              <a:rPr lang="en-GB"/>
              <a:t>Apps Intro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https://softuni.bg/courses/databases-advanced-hibernate</a:t>
            </a:r>
            <a:endParaRPr lang="en-US" dirty="0"/>
          </a:p>
        </p:txBody>
      </p:sp>
      <p:pic>
        <p:nvPicPr>
          <p:cNvPr id="13" name="Picture 12">
            <a:hlinkClick r:id="rId4"/>
          </p:cNvPr>
          <p:cNvPicPr>
            <a:picLocks noChangeAspect="1"/>
          </p:cNvPicPr>
          <p:nvPr/>
        </p:nvPicPr>
        <p:blipFill rotWithShape="1">
          <a:blip r:embed="rId5"/>
          <a:srcRect l="-16203" r="-16203"/>
          <a:stretch/>
        </p:blipFill>
        <p:spPr>
          <a:xfrm>
            <a:off x="303212" y="1246226"/>
            <a:ext cx="2763622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4" name="Picture 13">
            <a:hlinkClick r:id="rId6"/>
          </p:cNvPr>
          <p:cNvPicPr>
            <a:picLocks noChangeAspect="1"/>
          </p:cNvPicPr>
          <p:nvPr/>
        </p:nvPicPr>
        <p:blipFill rotWithShape="1">
          <a:blip r:embed="rId7"/>
          <a:srcRect l="-5908" r="-5908"/>
          <a:stretch/>
        </p:blipFill>
        <p:spPr>
          <a:xfrm>
            <a:off x="3787285" y="1254944"/>
            <a:ext cx="2763621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6" name="Picture 15">
            <a:hlinkClick r:id="rId8"/>
          </p:cNvPr>
          <p:cNvPicPr>
            <a:picLocks noChangeAspect="1"/>
          </p:cNvPicPr>
          <p:nvPr/>
        </p:nvPicPr>
        <p:blipFill rotWithShape="1">
          <a:blip r:embed="rId9"/>
          <a:srcRect l="-25003" r="-25003"/>
          <a:stretch/>
        </p:blipFill>
        <p:spPr>
          <a:xfrm>
            <a:off x="7271357" y="4002018"/>
            <a:ext cx="4614255" cy="949046"/>
          </a:xfrm>
          <a:prstGeom prst="roundRect">
            <a:avLst>
              <a:gd name="adj" fmla="val 2953"/>
            </a:avLst>
          </a:prstGeom>
          <a:solidFill>
            <a:schemeClr val="tx1"/>
          </a:solidFill>
        </p:spPr>
      </p:pic>
      <p:pic>
        <p:nvPicPr>
          <p:cNvPr id="17" name="Picture 16">
            <a:hlinkClick r:id="rId10"/>
          </p:cNvPr>
          <p:cNvPicPr>
            <a:picLocks noChangeAspect="1"/>
          </p:cNvPicPr>
          <p:nvPr/>
        </p:nvPicPr>
        <p:blipFill rotWithShape="1">
          <a:blip r:embed="rId11"/>
          <a:srcRect l="-705" r="-705"/>
          <a:stretch/>
        </p:blipFill>
        <p:spPr>
          <a:xfrm>
            <a:off x="7271357" y="5375554"/>
            <a:ext cx="4614255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8" name="Picture 17">
            <a:hlinkClick r:id="rId12"/>
          </p:cNvPr>
          <p:cNvPicPr>
            <a:picLocks noChangeAspect="1"/>
          </p:cNvPicPr>
          <p:nvPr/>
        </p:nvPicPr>
        <p:blipFill rotWithShape="1">
          <a:blip r:embed="rId13"/>
          <a:srcRect t="-66530" b="-59505"/>
          <a:stretch/>
        </p:blipFill>
        <p:spPr>
          <a:xfrm>
            <a:off x="7271357" y="2619763"/>
            <a:ext cx="4614255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0" name="Picture 19">
            <a:hlinkClick r:id="rId14"/>
          </p:cNvPr>
          <p:cNvPicPr>
            <a:picLocks noChangeAspect="1"/>
          </p:cNvPicPr>
          <p:nvPr/>
        </p:nvPicPr>
        <p:blipFill rotWithShape="1">
          <a:blip r:embed="rId15"/>
          <a:srcRect l="-14709" r="-14709"/>
          <a:stretch/>
        </p:blipFill>
        <p:spPr>
          <a:xfrm>
            <a:off x="303212" y="5375554"/>
            <a:ext cx="2763622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1" name="Picture 20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787284" y="5375554"/>
            <a:ext cx="2763622" cy="94904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 rotWithShape="1">
          <a:blip r:embed="rId19"/>
          <a:srcRect l="-9951" r="-9951"/>
          <a:stretch/>
        </p:blipFill>
        <p:spPr>
          <a:xfrm>
            <a:off x="7271357" y="1246226"/>
            <a:ext cx="4614254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36956328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083655" y="4953000"/>
            <a:ext cx="9832319" cy="774883"/>
          </a:xfrm>
        </p:spPr>
        <p:txBody>
          <a:bodyPr>
            <a:normAutofit fontScale="90000"/>
          </a:bodyPr>
          <a:lstStyle/>
          <a:p>
            <a:pPr algn="ctr">
              <a:lnSpc>
                <a:spcPts val="5400"/>
              </a:lnSpc>
            </a:pPr>
            <a:r>
              <a:rPr lang="en-US" sz="5400" dirty="0"/>
              <a:t>Application to Database Connection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1217612" y="5651683"/>
            <a:ext cx="9832319" cy="774883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rgbClr val="F3BE6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ts val="5400"/>
              </a:lnSpc>
            </a:pPr>
            <a:endParaRPr lang="en-US" b="0" spc="200" dirty="0">
              <a:solidFill>
                <a:srgbClr val="F0A22E"/>
              </a:solidFill>
              <a:latin typeface="+mn-lt"/>
              <a:ea typeface="+mn-ea"/>
              <a:cs typeface="+mn-cs"/>
            </a:endParaRPr>
          </a:p>
        </p:txBody>
      </p:sp>
      <p:grpSp>
        <p:nvGrpSpPr>
          <p:cNvPr id="21" name="Групиране 20"/>
          <p:cNvGrpSpPr/>
          <p:nvPr/>
        </p:nvGrpSpPr>
        <p:grpSpPr>
          <a:xfrm>
            <a:off x="2818469" y="1555933"/>
            <a:ext cx="6362689" cy="2748434"/>
            <a:chOff x="2665412" y="1584816"/>
            <a:chExt cx="6362689" cy="2748434"/>
          </a:xfrm>
        </p:grpSpPr>
        <p:pic>
          <p:nvPicPr>
            <p:cNvPr id="13" name="Картина 1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65412" y="1584816"/>
              <a:ext cx="2514600" cy="2514600"/>
            </a:xfrm>
            <a:prstGeom prst="rect">
              <a:avLst/>
            </a:prstGeom>
          </p:spPr>
        </p:pic>
        <p:pic>
          <p:nvPicPr>
            <p:cNvPr id="14" name="Graphic 11" descr="Database">
              <a:extLst/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872964" y="2029164"/>
              <a:ext cx="2155137" cy="2225153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6" name="Картина 1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76871" y="2816581"/>
              <a:ext cx="1516669" cy="1516669"/>
            </a:xfrm>
            <a:prstGeom prst="rect">
              <a:avLst/>
            </a:prstGeom>
          </p:spPr>
        </p:pic>
        <p:sp>
          <p:nvSpPr>
            <p:cNvPr id="17" name="Стрелка надясно 16"/>
            <p:cNvSpPr/>
            <p:nvPr/>
          </p:nvSpPr>
          <p:spPr>
            <a:xfrm>
              <a:off x="6132183" y="2842116"/>
              <a:ext cx="725163" cy="51805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/>
            </a:p>
          </p:txBody>
        </p:sp>
      </p:grpSp>
      <p:sp>
        <p:nvSpPr>
          <p:cNvPr id="22" name="Title 1"/>
          <p:cNvSpPr txBox="1">
            <a:spLocks/>
          </p:cNvSpPr>
          <p:nvPr/>
        </p:nvSpPr>
        <p:spPr>
          <a:xfrm>
            <a:off x="1083654" y="5583428"/>
            <a:ext cx="9832319" cy="774883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rgbClr val="F3BE6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ts val="5400"/>
              </a:lnSpc>
            </a:pPr>
            <a:r>
              <a:rPr lang="en-US" b="0" spc="200" dirty="0">
                <a:solidFill>
                  <a:srgbClr val="F0A22E"/>
                </a:solidFill>
                <a:latin typeface="+mn-lt"/>
                <a:ea typeface="+mn-ea"/>
                <a:cs typeface="+mn-cs"/>
              </a:rPr>
              <a:t>Accessing data via client application </a:t>
            </a:r>
          </a:p>
        </p:txBody>
      </p:sp>
    </p:spTree>
    <p:extLst>
      <p:ext uri="{BB962C8B-B14F-4D97-AF65-F5344CB8AC3E}">
        <p14:creationId xmlns:p14="http://schemas.microsoft.com/office/powerpoint/2010/main" val="4114612044"/>
      </p:ext>
    </p:extLst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40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88815" y="4724400"/>
            <a:ext cx="11804822" cy="1997079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2400" dirty="0"/>
              <a:t>Attribution: this work may contain portions from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5"/>
              </a:rPr>
              <a:t>Databases</a:t>
            </a:r>
            <a:r>
              <a:rPr lang="en-US" sz="2000" dirty="0"/>
              <a:t>" course by </a:t>
            </a:r>
            <a:r>
              <a:rPr lang="en-US" sz="2000" noProof="1"/>
              <a:t>Telerik Academy</a:t>
            </a:r>
            <a:r>
              <a:rPr lang="en-US" sz="2000" dirty="0"/>
              <a:t> under </a:t>
            </a:r>
            <a:r>
              <a:rPr lang="en-US" sz="2000" dirty="0">
                <a:hlinkClick r:id="rId6"/>
              </a:rPr>
              <a:t>CC-BY-NC-SA</a:t>
            </a:r>
            <a:r>
              <a:rPr lang="en-US" sz="2000" dirty="0"/>
              <a:t> license</a:t>
            </a:r>
          </a:p>
        </p:txBody>
      </p:sp>
    </p:spTree>
    <p:extLst>
      <p:ext uri="{BB962C8B-B14F-4D97-AF65-F5344CB8AC3E}">
        <p14:creationId xmlns:p14="http://schemas.microsoft.com/office/powerpoint/2010/main" val="90006382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Foundation – </a:t>
            </a:r>
            <a:r>
              <a:rPr lang="en-US" sz="3200" noProof="1">
                <a:hlinkClick r:id="rId3"/>
              </a:rPr>
              <a:t>softuni.org</a:t>
            </a:r>
            <a:endParaRPr lang="en-US" sz="32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>
                <a:hlinkClick r:id="rId6"/>
              </a:rPr>
              <a:t>forum.softuni.bg</a:t>
            </a:r>
            <a:endParaRPr lang="en-US" noProof="1"/>
          </a:p>
        </p:txBody>
      </p:sp>
      <p:pic>
        <p:nvPicPr>
          <p:cNvPr id="9" name="Picture 8">
            <a:hlinkClick r:id="rId4" tooltip="Software University"/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0006" y="1594686"/>
            <a:ext cx="1273838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>
            <a:hlinkClick r:id="rId3" tooltip="Software University Foundation"/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7098" y="620688"/>
            <a:ext cx="2269870" cy="567467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descr="http://www.facebook.com/SoftwareUniversity" title="Software University @ Facebook">
            <a:hlinkClick r:id="rId9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512062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6" tooltip="Software University Discussion Forum"/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4876800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4"/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6412" y="3155361"/>
            <a:ext cx="2365779" cy="3147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1560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So far we've been retrieving data by:</a:t>
            </a:r>
          </a:p>
          <a:p>
            <a:pPr lvl="1"/>
            <a:r>
              <a:rPr lang="en-US" dirty="0"/>
              <a:t>Writing and executing SQL queries</a:t>
            </a:r>
          </a:p>
          <a:p>
            <a:pPr lvl="1"/>
            <a:endParaRPr lang="en-US" dirty="0"/>
          </a:p>
          <a:p>
            <a:pPr marL="377887" lvl="1" indent="0">
              <a:buNone/>
            </a:pPr>
            <a:endParaRPr lang="en-US" dirty="0"/>
          </a:p>
          <a:p>
            <a:pPr lvl="1"/>
            <a:r>
              <a:rPr lang="en-US" dirty="0"/>
              <a:t>Using the GUI (</a:t>
            </a:r>
            <a:r>
              <a:rPr lang="en-US" noProof="1"/>
              <a:t>HeidiSQL</a:t>
            </a:r>
            <a:r>
              <a:rPr lang="en-US" dirty="0"/>
              <a:t>) functionalities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DB Basics</a:t>
            </a:r>
            <a:endParaRPr lang="bg-BG" dirty="0"/>
          </a:p>
        </p:txBody>
      </p:sp>
      <p:pic>
        <p:nvPicPr>
          <p:cNvPr id="5" name="Картина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212" y="2515529"/>
            <a:ext cx="6711950" cy="1066800"/>
          </a:xfrm>
          <a:prstGeom prst="rect">
            <a:avLst/>
          </a:prstGeom>
        </p:spPr>
      </p:pic>
      <p:pic>
        <p:nvPicPr>
          <p:cNvPr id="6" name="Картина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456" y="4572000"/>
            <a:ext cx="6711950" cy="1718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556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 development programmers use </a:t>
            </a:r>
            <a:r>
              <a:rPr lang="en-US" dirty="0">
                <a:solidFill>
                  <a:srgbClr val="F3CD60"/>
                </a:solidFill>
              </a:rPr>
              <a:t>object relational mapping </a:t>
            </a:r>
            <a:r>
              <a:rPr lang="en-US" dirty="0"/>
              <a:t>frameworks</a:t>
            </a:r>
          </a:p>
          <a:p>
            <a:pPr lvl="1"/>
            <a:r>
              <a:rPr lang="en-US" dirty="0"/>
              <a:t>Mapping Java classes and data types to </a:t>
            </a:r>
            <a:r>
              <a:rPr lang="en-US" dirty="0">
                <a:solidFill>
                  <a:srgbClr val="F3CD60"/>
                </a:solidFill>
              </a:rPr>
              <a:t>DB tables </a:t>
            </a:r>
            <a:r>
              <a:rPr lang="en-US" dirty="0"/>
              <a:t>and </a:t>
            </a:r>
            <a:r>
              <a:rPr lang="en-US" dirty="0">
                <a:solidFill>
                  <a:srgbClr val="F3CD60"/>
                </a:solidFill>
              </a:rPr>
              <a:t>SQL data types</a:t>
            </a:r>
          </a:p>
          <a:p>
            <a:pPr lvl="1"/>
            <a:r>
              <a:rPr lang="en-US" dirty="0"/>
              <a:t>Generate SQL calls and </a:t>
            </a:r>
            <a:r>
              <a:rPr lang="en-US" dirty="0">
                <a:solidFill>
                  <a:srgbClr val="F3CD60"/>
                </a:solidFill>
              </a:rPr>
              <a:t>relieves</a:t>
            </a:r>
            <a:r>
              <a:rPr lang="en-US" dirty="0"/>
              <a:t> the developer from the </a:t>
            </a:r>
            <a:r>
              <a:rPr lang="en-US" dirty="0">
                <a:solidFill>
                  <a:srgbClr val="F3CD60"/>
                </a:solidFill>
              </a:rPr>
              <a:t>manual handling </a:t>
            </a:r>
          </a:p>
          <a:p>
            <a:pPr lvl="2"/>
            <a:r>
              <a:rPr lang="en-US" dirty="0"/>
              <a:t>E.g. (pseudo-code)</a:t>
            </a:r>
          </a:p>
          <a:p>
            <a:pPr marL="987381" lvl="3" indent="0">
              <a:buNone/>
            </a:pPr>
            <a:endParaRPr lang="en-US" dirty="0"/>
          </a:p>
          <a:p>
            <a:endParaRPr lang="en-US" dirty="0">
              <a:solidFill>
                <a:srgbClr val="F3CD60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ORM Frameworks Overview</a:t>
            </a:r>
            <a:endParaRPr lang="bg-BG" dirty="0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2040705" y="5445118"/>
            <a:ext cx="7010400" cy="107988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>
              <a:buClr>
                <a:srgbClr val="F2B254"/>
              </a:buClr>
              <a:buSzPct val="10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User user = new User("Peter", 25);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dbManager.saveToDB(user);</a:t>
            </a:r>
          </a:p>
        </p:txBody>
      </p:sp>
      <p:sp>
        <p:nvSpPr>
          <p:cNvPr id="11" name="AutoShape 5"/>
          <p:cNvSpPr>
            <a:spLocks noChangeArrowheads="1"/>
          </p:cNvSpPr>
          <p:nvPr/>
        </p:nvSpPr>
        <p:spPr bwMode="auto">
          <a:xfrm>
            <a:off x="9238294" y="5251319"/>
            <a:ext cx="2619389" cy="1273683"/>
          </a:xfrm>
          <a:prstGeom prst="wedgeRoundRectCallout">
            <a:avLst>
              <a:gd name="adj1" fmla="val -119920"/>
              <a:gd name="adj2" fmla="val 2984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SQL Encapsulated in method</a:t>
            </a:r>
            <a:endParaRPr lang="bg-BG" sz="2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4439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ORM Frameworks Overview (2)</a:t>
            </a:r>
            <a:endParaRPr lang="bg-BG" dirty="0"/>
          </a:p>
        </p:txBody>
      </p:sp>
      <p:sp>
        <p:nvSpPr>
          <p:cNvPr id="5" name="Контейнер за съдържание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ORM frameworks </a:t>
            </a:r>
            <a:r>
              <a:rPr lang="en-US" dirty="0">
                <a:solidFill>
                  <a:srgbClr val="F3CD60"/>
                </a:solidFill>
              </a:rPr>
              <a:t>do not </a:t>
            </a:r>
            <a:r>
              <a:rPr lang="en-US" dirty="0"/>
              <a:t>drop the need to write SQL!</a:t>
            </a:r>
          </a:p>
          <a:p>
            <a:pPr lvl="1"/>
            <a:r>
              <a:rPr lang="en-US" dirty="0"/>
              <a:t>At some point you might need some </a:t>
            </a:r>
            <a:r>
              <a:rPr lang="en-US" dirty="0">
                <a:solidFill>
                  <a:srgbClr val="F3CD60"/>
                </a:solidFill>
              </a:rPr>
              <a:t>manual query optimization</a:t>
            </a:r>
          </a:p>
          <a:p>
            <a:r>
              <a:rPr lang="en-US" dirty="0">
                <a:solidFill>
                  <a:srgbClr val="F3CD60"/>
                </a:solidFill>
              </a:rPr>
              <a:t>ORM Frameworks examples:</a:t>
            </a:r>
          </a:p>
          <a:p>
            <a:pPr lvl="1"/>
            <a:r>
              <a:rPr lang="en-US" dirty="0"/>
              <a:t>Java – </a:t>
            </a:r>
            <a:r>
              <a:rPr lang="en-US" dirty="0">
                <a:solidFill>
                  <a:srgbClr val="F3CD60"/>
                </a:solidFill>
              </a:rPr>
              <a:t>Hibernate</a:t>
            </a:r>
            <a:r>
              <a:rPr lang="en-US" dirty="0"/>
              <a:t>, </a:t>
            </a:r>
            <a:r>
              <a:rPr lang="en-US" noProof="1"/>
              <a:t>EclipseLink</a:t>
            </a:r>
            <a:r>
              <a:rPr lang="en-US" dirty="0"/>
              <a:t>, TopLink…</a:t>
            </a:r>
          </a:p>
          <a:p>
            <a:pPr lvl="1"/>
            <a:r>
              <a:rPr lang="en-US" dirty="0"/>
              <a:t>.NET – Entity Framework, NHibernate…</a:t>
            </a:r>
          </a:p>
          <a:p>
            <a:pPr lvl="1"/>
            <a:r>
              <a:rPr lang="en-US" dirty="0"/>
              <a:t>PHP – Doctrine, </a:t>
            </a:r>
            <a:r>
              <a:rPr lang="en-US" noProof="1"/>
              <a:t>Laravel</a:t>
            </a:r>
            <a:r>
              <a:rPr lang="en-US" dirty="0"/>
              <a:t>(Eloquent)...</a:t>
            </a:r>
          </a:p>
        </p:txBody>
      </p:sp>
      <p:pic>
        <p:nvPicPr>
          <p:cNvPr id="10" name="Картина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5216" y="5013292"/>
            <a:ext cx="5446393" cy="1511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524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083655" y="4953000"/>
            <a:ext cx="9832319" cy="774883"/>
          </a:xfrm>
        </p:spPr>
        <p:txBody>
          <a:bodyPr>
            <a:normAutofit fontScale="90000"/>
          </a:bodyPr>
          <a:lstStyle/>
          <a:p>
            <a:pPr algn="ctr">
              <a:lnSpc>
                <a:spcPts val="5400"/>
              </a:lnSpc>
            </a:pPr>
            <a:r>
              <a:rPr lang="en-US" sz="5400" dirty="0"/>
              <a:t>Application to Database Connection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1217612" y="5651683"/>
            <a:ext cx="9832319" cy="774883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rgbClr val="F3BE6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ts val="5400"/>
              </a:lnSpc>
            </a:pPr>
            <a:endParaRPr lang="en-US" b="0" spc="200" dirty="0">
              <a:solidFill>
                <a:srgbClr val="F0A22E"/>
              </a:solidFill>
              <a:latin typeface="+mn-lt"/>
              <a:ea typeface="+mn-ea"/>
              <a:cs typeface="+mn-cs"/>
            </a:endParaRPr>
          </a:p>
        </p:txBody>
      </p:sp>
      <p:grpSp>
        <p:nvGrpSpPr>
          <p:cNvPr id="21" name="Групиране 20"/>
          <p:cNvGrpSpPr/>
          <p:nvPr/>
        </p:nvGrpSpPr>
        <p:grpSpPr>
          <a:xfrm>
            <a:off x="2818469" y="1555933"/>
            <a:ext cx="6362689" cy="2748434"/>
            <a:chOff x="2665412" y="1584816"/>
            <a:chExt cx="6362689" cy="2748434"/>
          </a:xfrm>
        </p:grpSpPr>
        <p:pic>
          <p:nvPicPr>
            <p:cNvPr id="13" name="Картина 1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65412" y="1584816"/>
              <a:ext cx="2514600" cy="2514600"/>
            </a:xfrm>
            <a:prstGeom prst="rect">
              <a:avLst/>
            </a:prstGeom>
          </p:spPr>
        </p:pic>
        <p:pic>
          <p:nvPicPr>
            <p:cNvPr id="14" name="Graphic 11" descr="Database">
              <a:extLst/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872964" y="2029164"/>
              <a:ext cx="2155137" cy="2225153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6" name="Картина 1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76871" y="2816581"/>
              <a:ext cx="1516669" cy="1516669"/>
            </a:xfrm>
            <a:prstGeom prst="rect">
              <a:avLst/>
            </a:prstGeom>
          </p:spPr>
        </p:pic>
        <p:sp>
          <p:nvSpPr>
            <p:cNvPr id="17" name="Стрелка надясно 16"/>
            <p:cNvSpPr/>
            <p:nvPr/>
          </p:nvSpPr>
          <p:spPr>
            <a:xfrm>
              <a:off x="6132183" y="2842116"/>
              <a:ext cx="725163" cy="51805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/>
            </a:p>
          </p:txBody>
        </p:sp>
      </p:grpSp>
      <p:sp>
        <p:nvSpPr>
          <p:cNvPr id="22" name="Title 1"/>
          <p:cNvSpPr txBox="1">
            <a:spLocks/>
          </p:cNvSpPr>
          <p:nvPr/>
        </p:nvSpPr>
        <p:spPr>
          <a:xfrm>
            <a:off x="1150633" y="5651682"/>
            <a:ext cx="9832319" cy="774883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rgbClr val="F3BE6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ts val="5400"/>
              </a:lnSpc>
            </a:pPr>
            <a:r>
              <a:rPr lang="en-US" b="0" spc="200" dirty="0">
                <a:solidFill>
                  <a:srgbClr val="F0A22E"/>
                </a:solidFill>
                <a:latin typeface="+mn-lt"/>
                <a:ea typeface="+mn-ea"/>
                <a:cs typeface="+mn-cs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872696323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Download the demo from </a:t>
            </a:r>
            <a:r>
              <a:rPr lang="en-US" dirty="0">
                <a:solidFill>
                  <a:srgbClr val="F3CD60"/>
                </a:solidFill>
                <a:hlinkClick r:id="rId2"/>
              </a:rPr>
              <a:t>course instance</a:t>
            </a:r>
            <a:endParaRPr lang="en-US" dirty="0">
              <a:solidFill>
                <a:srgbClr val="F3CD60"/>
              </a:solidFill>
            </a:endParaRPr>
          </a:p>
          <a:p>
            <a:r>
              <a:rPr lang="en-US" dirty="0"/>
              <a:t>You are given a simple application that:</a:t>
            </a:r>
          </a:p>
          <a:p>
            <a:pPr lvl="1"/>
            <a:r>
              <a:rPr lang="en-US" dirty="0"/>
              <a:t>Establishes connection with the "</a:t>
            </a:r>
            <a:r>
              <a:rPr lang="en-US" noProof="1">
                <a:solidFill>
                  <a:srgbClr val="F3CD60"/>
                </a:solidFill>
              </a:rPr>
              <a:t>soft</a:t>
            </a:r>
            <a:r>
              <a:rPr lang="en-US" dirty="0">
                <a:solidFill>
                  <a:srgbClr val="F3CD60"/>
                </a:solidFill>
              </a:rPr>
              <a:t>_</a:t>
            </a:r>
            <a:r>
              <a:rPr lang="en-US" noProof="1">
                <a:solidFill>
                  <a:srgbClr val="F3CD60"/>
                </a:solidFill>
              </a:rPr>
              <a:t>uni</a:t>
            </a:r>
            <a:r>
              <a:rPr lang="en-US" noProof="1"/>
              <a:t>"</a:t>
            </a:r>
            <a:r>
              <a:rPr lang="en-US" dirty="0"/>
              <a:t> DB</a:t>
            </a:r>
          </a:p>
          <a:p>
            <a:pPr lvl="1"/>
            <a:r>
              <a:rPr lang="en-US" dirty="0"/>
              <a:t>Executes simple MySQL statement to retrieve the names of employees by </a:t>
            </a:r>
            <a:r>
              <a:rPr lang="en-US" dirty="0">
                <a:solidFill>
                  <a:srgbClr val="F3CD60"/>
                </a:solidFill>
              </a:rPr>
              <a:t>given salary criteria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Connection to DB via Java app Demo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19014549"/>
      </p:ext>
    </p:extLst>
  </p:cSld>
  <p:clrMapOvr>
    <a:masterClrMapping/>
  </p:clrMapOvr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1_SoftUni 16x9">
  <a:themeElements>
    <a:clrScheme name="Custom 1">
      <a:dk1>
        <a:sysClr val="windowText" lastClr="000000"/>
      </a:dk1>
      <a:lt1>
        <a:sysClr val="window" lastClr="FFFFFF"/>
      </a:lt1>
      <a:dk2>
        <a:srgbClr val="D9D5C7"/>
      </a:dk2>
      <a:lt2>
        <a:srgbClr val="FBEEDC"/>
      </a:lt2>
      <a:accent1>
        <a:srgbClr val="F3BE60"/>
      </a:accent1>
      <a:accent2>
        <a:srgbClr val="00B050"/>
      </a:accent2>
      <a:accent3>
        <a:srgbClr val="3BABFF"/>
      </a:accent3>
      <a:accent4>
        <a:srgbClr val="7030A0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Software-University-Foundation</Template>
  <TotalTime>0</TotalTime>
  <Words>2114</Words>
  <Application>Microsoft Office PowerPoint</Application>
  <PresentationFormat>Custom</PresentationFormat>
  <Paragraphs>380</Paragraphs>
  <Slides>41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41</vt:i4>
      </vt:variant>
    </vt:vector>
  </HeadingPairs>
  <TitlesOfParts>
    <vt:vector size="48" baseType="lpstr">
      <vt:lpstr>Arial</vt:lpstr>
      <vt:lpstr>Calibri</vt:lpstr>
      <vt:lpstr>Consolas</vt:lpstr>
      <vt:lpstr>Wingdings</vt:lpstr>
      <vt:lpstr>Wingdings 2</vt:lpstr>
      <vt:lpstr>SoftUni 16x9</vt:lpstr>
      <vt:lpstr>1_SoftUni 16x9</vt:lpstr>
      <vt:lpstr>DB Apps Introduction</vt:lpstr>
      <vt:lpstr>Table of Content</vt:lpstr>
      <vt:lpstr>Questions</vt:lpstr>
      <vt:lpstr>Application to Database Connection</vt:lpstr>
      <vt:lpstr>DB Basics</vt:lpstr>
      <vt:lpstr>ORM Frameworks Overview</vt:lpstr>
      <vt:lpstr>ORM Frameworks Overview (2)</vt:lpstr>
      <vt:lpstr>Application to Database Connection</vt:lpstr>
      <vt:lpstr>Connection to DB via Java app Demo</vt:lpstr>
      <vt:lpstr>Connection to DB via Java app Demo (1)</vt:lpstr>
      <vt:lpstr>Connection to DB via Java App Demo (1)</vt:lpstr>
      <vt:lpstr>Connection to DB via Java App Demo (2)</vt:lpstr>
      <vt:lpstr>Connection to DB via Java App Demo (3)</vt:lpstr>
      <vt:lpstr>Demo Conclusion</vt:lpstr>
      <vt:lpstr>Java Database Connection</vt:lpstr>
      <vt:lpstr>Java Database Connectivity (JDBC) </vt:lpstr>
      <vt:lpstr>JDBC Architecture</vt:lpstr>
      <vt:lpstr>JDBC Architecture (2)</vt:lpstr>
      <vt:lpstr>JDBC API</vt:lpstr>
      <vt:lpstr>JDBC API – ResultSet Class</vt:lpstr>
      <vt:lpstr>JDBC API – ResultSet Class</vt:lpstr>
      <vt:lpstr>java.sql* and MySQL Driver</vt:lpstr>
      <vt:lpstr>MySQL Driver Connection</vt:lpstr>
      <vt:lpstr>Setting up the Driver in IntelliJ IDEA</vt:lpstr>
      <vt:lpstr>JDBC Statements</vt:lpstr>
      <vt:lpstr>Statements</vt:lpstr>
      <vt:lpstr>Statements Example</vt:lpstr>
      <vt:lpstr>SQL Injection</vt:lpstr>
      <vt:lpstr>What is SQL Injection?</vt:lpstr>
      <vt:lpstr>SQL Injection Example: Login form input by user</vt:lpstr>
      <vt:lpstr>SQL Injection Example: Login form input by user (2)</vt:lpstr>
      <vt:lpstr>SQL Injection Example: Login form input by user (3)</vt:lpstr>
      <vt:lpstr>Advanced Concepts</vt:lpstr>
      <vt:lpstr>JDBC Transaction Pattern</vt:lpstr>
      <vt:lpstr>JDBC Transaction Pattern (2)</vt:lpstr>
      <vt:lpstr>DAO Pattern</vt:lpstr>
      <vt:lpstr>DAO Pattern</vt:lpstr>
      <vt:lpstr>Summary</vt:lpstr>
      <vt:lpstr>Databases Advanced – DB Apps Intro</vt:lpstr>
      <vt:lpstr>License</vt:lpstr>
      <vt:lpstr>Free Trainings @ Software University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Databases Advanced – Hibernate</dc:title>
  <dc:subject>Software Development Course</dc:subject>
  <dc:creator/>
  <cp:keywords>softuni, databases, hibernate, ef, ORM, JDBC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2018-03-12T11:09:21Z</dcterms:modified>
  <cp:category>https://softuni.bg/trainings/1444/databases-advanced-hibernate-october-2016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